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7E63F9-280A-4454-8A8C-DBBFD662DEB8}" v="32" dt="2023-08-16T10:13:49.6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 Finnegan" userId="9ee76964-7e34-4e06-8293-def960529ad9" providerId="ADAL" clId="{6F7E63F9-280A-4454-8A8C-DBBFD662DEB8}"/>
    <pc:docChg chg="undo custSel modSld">
      <pc:chgData name="C Finnegan" userId="9ee76964-7e34-4e06-8293-def960529ad9" providerId="ADAL" clId="{6F7E63F9-280A-4454-8A8C-DBBFD662DEB8}" dt="2023-08-16T10:21:56.812" v="1477" actId="1037"/>
      <pc:docMkLst>
        <pc:docMk/>
      </pc:docMkLst>
      <pc:sldChg chg="addSp modSp mod">
        <pc:chgData name="C Finnegan" userId="9ee76964-7e34-4e06-8293-def960529ad9" providerId="ADAL" clId="{6F7E63F9-280A-4454-8A8C-DBBFD662DEB8}" dt="2023-08-16T10:21:56.812" v="1477" actId="1037"/>
        <pc:sldMkLst>
          <pc:docMk/>
          <pc:sldMk cId="2693614589" sldId="256"/>
        </pc:sldMkLst>
        <pc:spChg chg="mod">
          <ac:chgData name="C Finnegan" userId="9ee76964-7e34-4e06-8293-def960529ad9" providerId="ADAL" clId="{6F7E63F9-280A-4454-8A8C-DBBFD662DEB8}" dt="2023-08-16T10:14:09.843" v="1423" actId="1036"/>
          <ac:spMkLst>
            <pc:docMk/>
            <pc:sldMk cId="2693614589" sldId="256"/>
            <ac:spMk id="2" creationId="{864DD8DF-70EB-8287-F42E-46B331AFC2CE}"/>
          </ac:spMkLst>
        </pc:spChg>
        <pc:spChg chg="add mod">
          <ac:chgData name="C Finnegan" userId="9ee76964-7e34-4e06-8293-def960529ad9" providerId="ADAL" clId="{6F7E63F9-280A-4454-8A8C-DBBFD662DEB8}" dt="2023-08-16T10:19:48.418" v="1431" actId="1036"/>
          <ac:spMkLst>
            <pc:docMk/>
            <pc:sldMk cId="2693614589" sldId="256"/>
            <ac:spMk id="14" creationId="{0434D132-D544-C0D1-078E-965B5FD15E5E}"/>
          </ac:spMkLst>
        </pc:spChg>
        <pc:spChg chg="mod">
          <ac:chgData name="C Finnegan" userId="9ee76964-7e34-4e06-8293-def960529ad9" providerId="ADAL" clId="{6F7E63F9-280A-4454-8A8C-DBBFD662DEB8}" dt="2023-08-16T10:12:42.811" v="1378" actId="1037"/>
          <ac:spMkLst>
            <pc:docMk/>
            <pc:sldMk cId="2693614589" sldId="256"/>
            <ac:spMk id="16" creationId="{FC1E6B07-8122-0D4D-2D88-5463BD3C2EEE}"/>
          </ac:spMkLst>
        </pc:spChg>
        <pc:spChg chg="add mod">
          <ac:chgData name="C Finnegan" userId="9ee76964-7e34-4e06-8293-def960529ad9" providerId="ADAL" clId="{6F7E63F9-280A-4454-8A8C-DBBFD662DEB8}" dt="2023-08-16T10:02:46.687" v="744" actId="1035"/>
          <ac:spMkLst>
            <pc:docMk/>
            <pc:sldMk cId="2693614589" sldId="256"/>
            <ac:spMk id="17" creationId="{A483FBD2-3AAD-0139-3FFD-7EE28C46EE79}"/>
          </ac:spMkLst>
        </pc:spChg>
        <pc:graphicFrameChg chg="mod modGraphic">
          <ac:chgData name="C Finnegan" userId="9ee76964-7e34-4e06-8293-def960529ad9" providerId="ADAL" clId="{6F7E63F9-280A-4454-8A8C-DBBFD662DEB8}" dt="2023-08-16T10:21:56.812" v="1477" actId="1037"/>
          <ac:graphicFrameMkLst>
            <pc:docMk/>
            <pc:sldMk cId="2693614589" sldId="256"/>
            <ac:graphicFrameMk id="4" creationId="{51354049-71CD-653E-9306-AE999EBE9051}"/>
          </ac:graphicFrameMkLst>
        </pc:graphicFrameChg>
        <pc:graphicFrameChg chg="modGraphic">
          <ac:chgData name="C Finnegan" userId="9ee76964-7e34-4e06-8293-def960529ad9" providerId="ADAL" clId="{6F7E63F9-280A-4454-8A8C-DBBFD662DEB8}" dt="2023-08-16T10:21:31.897" v="1468" actId="20577"/>
          <ac:graphicFrameMkLst>
            <pc:docMk/>
            <pc:sldMk cId="2693614589" sldId="256"/>
            <ac:graphicFrameMk id="7" creationId="{7AA6059F-F6A9-A11E-99BF-07B0EF78E010}"/>
          </ac:graphicFrameMkLst>
        </pc:graphicFrameChg>
        <pc:graphicFrameChg chg="add mod modGraphic">
          <ac:chgData name="C Finnegan" userId="9ee76964-7e34-4e06-8293-def960529ad9" providerId="ADAL" clId="{6F7E63F9-280A-4454-8A8C-DBBFD662DEB8}" dt="2023-08-16T10:20:24.821" v="1450" actId="20577"/>
          <ac:graphicFrameMkLst>
            <pc:docMk/>
            <pc:sldMk cId="2693614589" sldId="256"/>
            <ac:graphicFrameMk id="18" creationId="{ABA5295D-CFB2-9DA5-3A2F-76FFDFBD4141}"/>
          </ac:graphicFrameMkLst>
        </pc:graphicFrameChg>
        <pc:graphicFrameChg chg="add mod">
          <ac:chgData name="C Finnegan" userId="9ee76964-7e34-4e06-8293-def960529ad9" providerId="ADAL" clId="{6F7E63F9-280A-4454-8A8C-DBBFD662DEB8}" dt="2023-08-16T10:13:21.775" v="1415" actId="571"/>
          <ac:graphicFrameMkLst>
            <pc:docMk/>
            <pc:sldMk cId="2693614589" sldId="256"/>
            <ac:graphicFrameMk id="19" creationId="{CF4E2813-2CF0-3FA9-BA91-577CA94196F3}"/>
          </ac:graphicFrameMkLst>
        </pc:graphicFrameChg>
        <pc:picChg chg="add mod">
          <ac:chgData name="C Finnegan" userId="9ee76964-7e34-4e06-8293-def960529ad9" providerId="ADAL" clId="{6F7E63F9-280A-4454-8A8C-DBBFD662DEB8}" dt="2023-08-16T10:13:59.577" v="1422" actId="1076"/>
          <ac:picMkLst>
            <pc:docMk/>
            <pc:sldMk cId="2693614589" sldId="256"/>
            <ac:picMk id="6" creationId="{12FB1430-E061-D122-3A38-F56CB7C37170}"/>
          </ac:picMkLst>
        </pc:picChg>
        <pc:picChg chg="mod">
          <ac:chgData name="C Finnegan" userId="9ee76964-7e34-4e06-8293-def960529ad9" providerId="ADAL" clId="{6F7E63F9-280A-4454-8A8C-DBBFD662DEB8}" dt="2023-08-16T09:57:38.520" v="533" actId="1035"/>
          <ac:picMkLst>
            <pc:docMk/>
            <pc:sldMk cId="2693614589" sldId="256"/>
            <ac:picMk id="11" creationId="{1B05AE1E-F1F0-EACE-CB0A-2701BC495B5A}"/>
          </ac:picMkLst>
        </pc:picChg>
        <pc:picChg chg="mod">
          <ac:chgData name="C Finnegan" userId="9ee76964-7e34-4e06-8293-def960529ad9" providerId="ADAL" clId="{6F7E63F9-280A-4454-8A8C-DBBFD662DEB8}" dt="2023-08-16T09:57:40.978" v="536" actId="1036"/>
          <ac:picMkLst>
            <pc:docMk/>
            <pc:sldMk cId="2693614589" sldId="256"/>
            <ac:picMk id="12" creationId="{33D601D6-03D7-1E72-AB5C-0C4EBB1BCFC9}"/>
          </ac:picMkLst>
        </pc:picChg>
        <pc:picChg chg="add mod">
          <ac:chgData name="C Finnegan" userId="9ee76964-7e34-4e06-8293-def960529ad9" providerId="ADAL" clId="{6F7E63F9-280A-4454-8A8C-DBBFD662DEB8}" dt="2023-08-16T10:03:16.164" v="753" actId="1037"/>
          <ac:picMkLst>
            <pc:docMk/>
            <pc:sldMk cId="2693614589" sldId="256"/>
            <ac:picMk id="15" creationId="{C8875073-2947-1CCB-3E4D-9B0B34BF2CD5}"/>
          </ac:picMkLst>
        </pc:picChg>
        <pc:picChg chg="add mod">
          <ac:chgData name="C Finnegan" userId="9ee76964-7e34-4e06-8293-def960529ad9" providerId="ADAL" clId="{6F7E63F9-280A-4454-8A8C-DBBFD662DEB8}" dt="2023-08-16T10:13:21.775" v="1415" actId="571"/>
          <ac:picMkLst>
            <pc:docMk/>
            <pc:sldMk cId="2693614589" sldId="256"/>
            <ac:picMk id="20" creationId="{845F6E8A-2E24-51EF-75E9-3DF91647F050}"/>
          </ac:picMkLst>
        </pc:picChg>
        <pc:picChg chg="mod">
          <ac:chgData name="C Finnegan" userId="9ee76964-7e34-4e06-8293-def960529ad9" providerId="ADAL" clId="{6F7E63F9-280A-4454-8A8C-DBBFD662DEB8}" dt="2023-08-16T10:13:49.613" v="1420" actId="1076"/>
          <ac:picMkLst>
            <pc:docMk/>
            <pc:sldMk cId="2693614589" sldId="256"/>
            <ac:picMk id="1026" creationId="{BA7E798D-418E-2A64-7B26-1D17E82CE6F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5320B-12E4-EE52-467F-78FF58AA0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FC2381-EFF4-F46A-8A9D-890C2E3E1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6CF77-0100-8D61-5C1E-27467F517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C97-80F9-46FF-882B-F4FFDEF56AE9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31E46-6D5A-D8CB-A375-63945A1E1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121C8-2216-54D8-76FB-8A0F37877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360E-B5FD-4325-BEB5-19D0141D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046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5E700-EB34-E4DC-8FAC-24EEDB3EF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CC8C14-2B15-8B2A-DE0D-AA51FB6DC8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5AE4C-C349-37E2-FC89-3F47E7252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C97-80F9-46FF-882B-F4FFDEF56AE9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80074-63F1-24DA-0CE7-BA9CADBA0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8E4B7-1DD0-2136-1F94-EB67FDEBB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360E-B5FD-4325-BEB5-19D0141D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770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79DB7A-EACB-7943-B805-10F003C70D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53FE73-39D6-DFBE-FE49-424A2599B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27957-9233-3016-C70B-F7663CF07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C97-80F9-46FF-882B-F4FFDEF56AE9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9935F-1B33-BE17-F85C-2D23E3408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4EE0D-A10D-06FC-F2B8-C233F16A6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360E-B5FD-4325-BEB5-19D0141D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06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CC792-2447-C02A-44EE-146EC2AA2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E4764-C624-39E0-A267-ACCF34447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BA05D-FEB8-954E-D047-F92101072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C97-80F9-46FF-882B-F4FFDEF56AE9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7A110-27DF-EF4D-371C-974836FC2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68152-999C-3B6C-7E23-A771805FE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360E-B5FD-4325-BEB5-19D0141D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976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FBC6C-9CCD-13D5-13AC-45999AD03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78A9BF-EBBC-58E5-6A1E-77C213890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80BE0-9801-6AC9-B43B-A164D2D46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C97-80F9-46FF-882B-F4FFDEF56AE9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BC820-64AA-5E66-6868-500709E3E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AE76C-2AC2-0937-6E36-DB58A7F1B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360E-B5FD-4325-BEB5-19D0141D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733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CAD62-A7D1-DB2D-BA68-D6E0BC832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79761-988F-1771-C8D2-8082727D30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F86F4F-DA47-16C1-028F-9AFDA98EE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F6F5ED-A6A4-1282-A5BC-43EB3674F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C97-80F9-46FF-882B-F4FFDEF56AE9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827CE9-C4C3-E68B-8EE4-4DE4FFC4A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CF612F-AD5E-4964-0F3F-0974A4D4F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360E-B5FD-4325-BEB5-19D0141D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607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E16DB-DC99-54BF-D0CA-7BB6E5B26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DF6369-AEE4-B4A7-1559-358D19014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CF04F3-FD68-34BA-F143-5C285B772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F3B260-4C15-58F8-0976-CF4B51C95C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9EF1B2-8697-E0ED-A574-4FBD9AC262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525DA5-6E34-7F0D-59C3-FF9C40CA8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C97-80F9-46FF-882B-F4FFDEF56AE9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4A5EE7-88A3-AEC9-42E7-F377CA4E3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5E5EDF-E390-7D75-CB30-115B630D8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360E-B5FD-4325-BEB5-19D0141D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776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ED8ED-C38D-D690-56C8-6EFF937D4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D20279-8FB0-D6D8-DEAE-A598C1DAF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C97-80F9-46FF-882B-F4FFDEF56AE9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95EA90-8B31-22FB-8A9B-419D238B3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DD0AB3-F468-1D8E-5387-BF8D67897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360E-B5FD-4325-BEB5-19D0141D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031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0384E3-11A6-038E-D9BB-74215C9B5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C97-80F9-46FF-882B-F4FFDEF56AE9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C22DD8-207A-DDE0-649A-D702FB7CA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1910D2-227B-0A8B-D310-36B35D0E8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360E-B5FD-4325-BEB5-19D0141D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868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7DAC1-BC80-32A6-7053-EE102E707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3E728-9F0A-F6BF-2312-BC04967B9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A3C87-7B6C-965F-E581-561E47686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1B2C12-EACB-964F-AFFD-62707483E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C97-80F9-46FF-882B-F4FFDEF56AE9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DD83EC-F395-9FBB-2205-F1EDF3E9B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A6132E-00CC-3295-E962-31C39196F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360E-B5FD-4325-BEB5-19D0141D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329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00B77-43A6-18FA-50F7-2AD0C7EA9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6203A-AB7A-5A3F-2393-B4D3CC7A2A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047C6A-E586-9F58-8EA1-06B34BA9C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0363E-0CB0-4BEA-8EBB-AF59B4234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C97-80F9-46FF-882B-F4FFDEF56AE9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22DECC-11E9-78B8-73E3-C60A6CB0F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BFE48E-9D1C-778C-BBC9-1B66B3BA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C360E-B5FD-4325-BEB5-19D0141D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63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F7FB7C-3028-8780-62C2-FB77E390F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6453B0-1833-0455-A695-162E39D49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E5D49-A895-DDF0-A90D-14321B56EB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BCC97-80F9-46FF-882B-F4FFDEF56AE9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17FB2-8CA4-7C7D-53AB-ED4D9A6C93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6FB4B-EB45-D87A-0AC3-A049826EEA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C360E-B5FD-4325-BEB5-19D0141D0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61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DD8DF-70EB-8287-F42E-46B331AFC2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98504" y="25064"/>
            <a:ext cx="7536499" cy="1015722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002060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Medicine: Miracle cures or fanciful theories?</a:t>
            </a:r>
            <a:endParaRPr lang="en-GB" sz="96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1354049-71CD-653E-9306-AE999EBE9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410922"/>
              </p:ext>
            </p:extLst>
          </p:nvPr>
        </p:nvGraphicFramePr>
        <p:xfrm>
          <a:off x="13252" y="14505"/>
          <a:ext cx="4558748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319">
                  <a:extLst>
                    <a:ext uri="{9D8B030D-6E8A-4147-A177-3AD203B41FA5}">
                      <a16:colId xmlns:a16="http://schemas.microsoft.com/office/drawing/2014/main" val="3344327629"/>
                    </a:ext>
                  </a:extLst>
                </a:gridCol>
                <a:gridCol w="3612429">
                  <a:extLst>
                    <a:ext uri="{9D8B030D-6E8A-4147-A177-3AD203B41FA5}">
                      <a16:colId xmlns:a16="http://schemas.microsoft.com/office/drawing/2014/main" val="2224570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Vocabulary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386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Primary 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An original piece of evidence from a period of history – it was made/ discovered during the time being studied.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889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Secondary 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Information recounted or described from another’s view – it was made after the time period being studied.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812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Remedy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A medicine or treatment for disease or injury.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64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Anatomy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A branch of science concerned with the bodily structure of humans, animals and other living things.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848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Physician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A person qualified to practice medicine – especially who specialises in diagnosis and medical treatment as distinct from surgery.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227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Miasma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An unpleasant or unhealthy smell or vapour.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893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Quarantine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To be placed in isolation in order to prevent the spread of an infectious disease.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012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Symptoms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A physical or mental feature which is regarded as indicating a condition of disease.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356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Antiseptics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Preventing the growth of disease- causing microorganisms.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824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Sterilisation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The process of making something free from bacteria or other living microorganisms.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94131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FF16126-733F-6DB7-5569-F2A15D2CA0F7}"/>
              </a:ext>
            </a:extLst>
          </p:cNvPr>
          <p:cNvSpPr txBox="1"/>
          <p:nvPr/>
        </p:nvSpPr>
        <p:spPr>
          <a:xfrm>
            <a:off x="7103165" y="9939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AA6059F-F6A9-A11E-99BF-07B0EF78E0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603270"/>
              </p:ext>
            </p:extLst>
          </p:nvPr>
        </p:nvGraphicFramePr>
        <p:xfrm>
          <a:off x="0" y="5668953"/>
          <a:ext cx="10668000" cy="1189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>
                  <a:extLst>
                    <a:ext uri="{9D8B030D-6E8A-4147-A177-3AD203B41FA5}">
                      <a16:colId xmlns:a16="http://schemas.microsoft.com/office/drawing/2014/main" val="1985650787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1554149346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704572877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650825010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19104147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1577739503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3292252645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4141615533"/>
                    </a:ext>
                  </a:extLst>
                </a:gridCol>
              </a:tblGrid>
              <a:tr h="516067">
                <a:tc>
                  <a:txBody>
                    <a:bodyPr/>
                    <a:lstStyle/>
                    <a:p>
                      <a:r>
                        <a:rPr lang="en-GB" sz="1400" dirty="0"/>
                        <a:t>1,000,000 B.C. – 3100 B.C.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3100 B.C. – 320 B.C.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800 B.C. – 150 B.C.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753 B.C. – 476 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410 AD – 1458 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1485 AD – 1603 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1837 AD – 1901 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1901 – Present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21752"/>
                  </a:ext>
                </a:extLst>
              </a:tr>
              <a:tr h="670887">
                <a:tc>
                  <a:txBody>
                    <a:bodyPr/>
                    <a:lstStyle/>
                    <a:p>
                      <a:r>
                        <a:rPr lang="en-GB" sz="1400" dirty="0"/>
                        <a:t>Prehistoric civilisations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Ancient Egyptians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Ancient Greeks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The Roman Empire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Medieval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Tudor Period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Victorian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20</a:t>
                      </a:r>
                      <a:r>
                        <a:rPr lang="en-GB" sz="1400" baseline="30000" dirty="0"/>
                        <a:t>th</a:t>
                      </a:r>
                      <a:r>
                        <a:rPr lang="en-GB" sz="1400" dirty="0"/>
                        <a:t> and 21</a:t>
                      </a:r>
                      <a:r>
                        <a:rPr lang="en-GB" sz="1400" baseline="30000" dirty="0"/>
                        <a:t>st</a:t>
                      </a:r>
                      <a:r>
                        <a:rPr lang="en-GB" sz="1400" dirty="0"/>
                        <a:t> century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359512"/>
                  </a:ext>
                </a:extLst>
              </a:tr>
            </a:tbl>
          </a:graphicData>
        </a:graphic>
      </p:graphicFrame>
      <p:pic>
        <p:nvPicPr>
          <p:cNvPr id="8" name="Picture 7" descr="Egyptian pharaoh. Cartoon smiling face of Egyptian pharaoh on a white  background , #spon, #Cartoon, #pharaoh, #Egy… | Egyptian drawings, Egyptian  pharaohs, Egyptian">
            <a:extLst>
              <a:ext uri="{FF2B5EF4-FFF2-40B4-BE49-F238E27FC236}">
                <a16:creationId xmlns:a16="http://schemas.microsoft.com/office/drawing/2014/main" id="{5EF99B61-EB9D-DE03-3A4E-7C4095AA1C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109" y="5143488"/>
            <a:ext cx="366835" cy="489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artoon roman army Royalty Free Vector Image - VectorStock">
            <a:extLst>
              <a:ext uri="{FF2B5EF4-FFF2-40B4-BE49-F238E27FC236}">
                <a16:creationId xmlns:a16="http://schemas.microsoft.com/office/drawing/2014/main" id="{8333E1FC-5B7A-FC16-42E9-68305AEE825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35"/>
          <a:stretch/>
        </p:blipFill>
        <p:spPr bwMode="auto">
          <a:xfrm>
            <a:off x="4347648" y="5080743"/>
            <a:ext cx="437211" cy="5350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Female medieval historical cartoon characters 3544443 Vector Art at Vecteezy">
            <a:extLst>
              <a:ext uri="{FF2B5EF4-FFF2-40B4-BE49-F238E27FC236}">
                <a16:creationId xmlns:a16="http://schemas.microsoft.com/office/drawing/2014/main" id="{80A6C375-5D98-C760-7AEF-867E8191241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15939" y="5136842"/>
            <a:ext cx="277934" cy="458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Download Henry 8 Clipart Henry Viii House Of Tudor - Henry The 8th Cartoon,  HD Png Download , Transparent Png Image - PNGitem">
            <a:extLst>
              <a:ext uri="{FF2B5EF4-FFF2-40B4-BE49-F238E27FC236}">
                <a16:creationId xmlns:a16="http://schemas.microsoft.com/office/drawing/2014/main" id="{1B05AE1E-F1F0-EACE-CB0A-2701BC495B5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9290" y="5095911"/>
            <a:ext cx="437211" cy="561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Victorian Lady Character Reading Book Retro Vintage Great Britain Cartoon  Design Vector Illustration Stock Vector - Illustration of english,  beautiful: 139280057">
            <a:extLst>
              <a:ext uri="{FF2B5EF4-FFF2-40B4-BE49-F238E27FC236}">
                <a16:creationId xmlns:a16="http://schemas.microsoft.com/office/drawing/2014/main" id="{33D601D6-03D7-1E72-AB5C-0C4EBB1BCFC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888" y="5046439"/>
            <a:ext cx="554795" cy="623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Cartoon Drawing Of A Doctor 5520145 Vector Art at Vecteezy">
            <a:extLst>
              <a:ext uri="{FF2B5EF4-FFF2-40B4-BE49-F238E27FC236}">
                <a16:creationId xmlns:a16="http://schemas.microsoft.com/office/drawing/2014/main" id="{26399809-60D7-DF14-2D34-5FDF179236B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3534" y="5077699"/>
            <a:ext cx="554795" cy="554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Funny medicine: Hippocrates and the four humours | Gavi, the Vaccine  Alliance">
            <a:extLst>
              <a:ext uri="{FF2B5EF4-FFF2-40B4-BE49-F238E27FC236}">
                <a16:creationId xmlns:a16="http://schemas.microsoft.com/office/drawing/2014/main" id="{BA7E798D-418E-2A64-7B26-1D17E82CE6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7" t="4998" r="7056" b="8322"/>
          <a:stretch/>
        </p:blipFill>
        <p:spPr bwMode="auto">
          <a:xfrm>
            <a:off x="4768862" y="1178579"/>
            <a:ext cx="1851045" cy="178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C1E6B07-8122-0D4D-2D88-5463BD3C2EEE}"/>
              </a:ext>
            </a:extLst>
          </p:cNvPr>
          <p:cNvSpPr txBox="1"/>
          <p:nvPr/>
        </p:nvSpPr>
        <p:spPr>
          <a:xfrm>
            <a:off x="4615959" y="3347885"/>
            <a:ext cx="2131823" cy="156966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Hippocrates believed that the body was a system of four fluid ‘humours’: black bile, yellow bile, phlegm and blood. If the humours were in balance, then the body was healthy. If they were in imbalance, then the person was sick. </a:t>
            </a:r>
          </a:p>
        </p:txBody>
      </p:sp>
      <p:pic>
        <p:nvPicPr>
          <p:cNvPr id="1028" name="Picture 4" descr="Ancient greek man cartoon Royalty Free Vector Image">
            <a:extLst>
              <a:ext uri="{FF2B5EF4-FFF2-40B4-BE49-F238E27FC236}">
                <a16:creationId xmlns:a16="http://schemas.microsoft.com/office/drawing/2014/main" id="{B7AAD671-7206-DFD0-BCD9-17C1A3B30C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02"/>
          <a:stretch/>
        </p:blipFill>
        <p:spPr bwMode="auto">
          <a:xfrm>
            <a:off x="3039728" y="5094234"/>
            <a:ext cx="437211" cy="552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rimitive Man Thinking Confused Embarrassed Caveman With Club In Hand Has A  Question Stock Illustration - Download Image Now - iStock">
            <a:extLst>
              <a:ext uri="{FF2B5EF4-FFF2-40B4-BE49-F238E27FC236}">
                <a16:creationId xmlns:a16="http://schemas.microsoft.com/office/drawing/2014/main" id="{DD71054C-9410-F790-04CC-0FA34FEC1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31" y="5045981"/>
            <a:ext cx="604587" cy="60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2FB1430-E061-D122-3A38-F56CB7C3717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021149" y="3252257"/>
            <a:ext cx="1602136" cy="156966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434D132-D544-C0D1-078E-965B5FD15E5E}"/>
              </a:ext>
            </a:extLst>
          </p:cNvPr>
          <p:cNvSpPr txBox="1"/>
          <p:nvPr/>
        </p:nvSpPr>
        <p:spPr>
          <a:xfrm>
            <a:off x="6747782" y="1152262"/>
            <a:ext cx="2131823" cy="193899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Edward Jenner </a:t>
            </a:r>
          </a:p>
          <a:p>
            <a:r>
              <a:rPr lang="en-GB" sz="1200" dirty="0"/>
              <a:t>In 1789, Edward Jenner created the first ever vaccine. After studying a deadly disease called ‘Smallpox’ for years, he found that if a person was given a harmless disease called ‘Cowpox’ first then they would be immune from it – saving millions of lives. </a:t>
            </a:r>
          </a:p>
        </p:txBody>
      </p:sp>
      <p:pic>
        <p:nvPicPr>
          <p:cNvPr id="15" name="Picture 2" descr="NHS London (@NHSEnglandLDN) / X">
            <a:extLst>
              <a:ext uri="{FF2B5EF4-FFF2-40B4-BE49-F238E27FC236}">
                <a16:creationId xmlns:a16="http://schemas.microsoft.com/office/drawing/2014/main" id="{C8875073-2947-1CCB-3E4D-9B0B34BF2C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52" t="29461" r="9652" b="31815"/>
          <a:stretch/>
        </p:blipFill>
        <p:spPr bwMode="auto">
          <a:xfrm>
            <a:off x="10778000" y="4776463"/>
            <a:ext cx="1298421" cy="623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483FBD2-3AAD-0139-3FFD-7EE28C46EE79}"/>
              </a:ext>
            </a:extLst>
          </p:cNvPr>
          <p:cNvSpPr txBox="1"/>
          <p:nvPr/>
        </p:nvSpPr>
        <p:spPr>
          <a:xfrm>
            <a:off x="10734931" y="5433522"/>
            <a:ext cx="1400072" cy="138499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The National Health Service was founded in 1948 with the idea to provide equal, accessible healthcare for all.</a:t>
            </a:r>
          </a:p>
        </p:txBody>
      </p: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ABA5295D-CFB2-9DA5-3A2F-76FFDFBD4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762348"/>
              </p:ext>
            </p:extLst>
          </p:nvPr>
        </p:nvGraphicFramePr>
        <p:xfrm>
          <a:off x="8951494" y="1158075"/>
          <a:ext cx="3182302" cy="3596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897">
                  <a:extLst>
                    <a:ext uri="{9D8B030D-6E8A-4147-A177-3AD203B41FA5}">
                      <a16:colId xmlns:a16="http://schemas.microsoft.com/office/drawing/2014/main" val="2950477908"/>
                    </a:ext>
                  </a:extLst>
                </a:gridCol>
                <a:gridCol w="2128405">
                  <a:extLst>
                    <a:ext uri="{9D8B030D-6E8A-4147-A177-3AD203B41FA5}">
                      <a16:colId xmlns:a16="http://schemas.microsoft.com/office/drawing/2014/main" val="1472707097"/>
                    </a:ext>
                  </a:extLst>
                </a:gridCol>
              </a:tblGrid>
              <a:tr h="257008">
                <a:tc>
                  <a:txBody>
                    <a:bodyPr/>
                    <a:lstStyle/>
                    <a:p>
                      <a:r>
                        <a:rPr lang="en-GB" sz="1200" dirty="0"/>
                        <a:t>Name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Discovery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269256"/>
                  </a:ext>
                </a:extLst>
              </a:tr>
              <a:tr h="589786">
                <a:tc>
                  <a:txBody>
                    <a:bodyPr/>
                    <a:lstStyle/>
                    <a:p>
                      <a:r>
                        <a:rPr lang="en-GB" sz="1200" dirty="0"/>
                        <a:t>Florence Nightingale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Widely regarded as the person who created modern medicine.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194724"/>
                  </a:ext>
                </a:extLst>
              </a:tr>
              <a:tr h="437894">
                <a:tc>
                  <a:txBody>
                    <a:bodyPr/>
                    <a:lstStyle/>
                    <a:p>
                      <a:r>
                        <a:rPr lang="en-GB" sz="1200" dirty="0"/>
                        <a:t>Joseph Lister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His work on antiseptics saved millions of lives.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053499"/>
                  </a:ext>
                </a:extLst>
              </a:tr>
              <a:tr h="589786">
                <a:tc>
                  <a:txBody>
                    <a:bodyPr/>
                    <a:lstStyle/>
                    <a:p>
                      <a:r>
                        <a:rPr lang="en-GB" sz="1200" dirty="0"/>
                        <a:t>James Young Simpson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Changed the way anaesthetics were used.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591945"/>
                  </a:ext>
                </a:extLst>
              </a:tr>
              <a:tr h="926806">
                <a:tc>
                  <a:txBody>
                    <a:bodyPr/>
                    <a:lstStyle/>
                    <a:p>
                      <a:r>
                        <a:rPr lang="en-GB" sz="1200" dirty="0"/>
                        <a:t>John Snow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One of the first to suggest that germs were causing the spread of disease, not miasma.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109872"/>
                  </a:ext>
                </a:extLst>
              </a:tr>
              <a:tr h="758296">
                <a:tc>
                  <a:txBody>
                    <a:bodyPr/>
                    <a:lstStyle/>
                    <a:p>
                      <a:r>
                        <a:rPr lang="en-GB" sz="1200" dirty="0"/>
                        <a:t>Louis Pasteur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Invented pasteurisation and concluded that diseases are caused by germs.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402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614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39100</TotalTime>
  <Words>437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Medicine: Miracle cures or fanciful theories?</vt:lpstr>
    </vt:vector>
  </TitlesOfParts>
  <Company>Greenwood Academies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Medicine: Miracle cures or fanciful theories?</dc:title>
  <dc:creator>C Finnegan</dc:creator>
  <cp:lastModifiedBy>C Finnegan</cp:lastModifiedBy>
  <cp:revision>1</cp:revision>
  <dcterms:created xsi:type="dcterms:W3CDTF">2023-07-19T11:50:04Z</dcterms:created>
  <dcterms:modified xsi:type="dcterms:W3CDTF">2023-08-16T10:21:58Z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9d133d5-5401-4903-95cd-de83b334d2cb_Enabled">
    <vt:lpwstr>true</vt:lpwstr>
  </property>
  <property fmtid="{D5CDD505-2E9C-101B-9397-08002B2CF9AE}" pid="3" name="MSIP_Label_f9d133d5-5401-4903-95cd-de83b334d2cb_SetDate">
    <vt:lpwstr>2023-08-15T15:01:48Z</vt:lpwstr>
  </property>
  <property fmtid="{D5CDD505-2E9C-101B-9397-08002B2CF9AE}" pid="4" name="MSIP_Label_f9d133d5-5401-4903-95cd-de83b334d2cb_Method">
    <vt:lpwstr>Privileged</vt:lpwstr>
  </property>
  <property fmtid="{D5CDD505-2E9C-101B-9397-08002B2CF9AE}" pid="5" name="MSIP_Label_f9d133d5-5401-4903-95cd-de83b334d2cb_Name">
    <vt:lpwstr>f9d133d5-5401-4903-95cd-de83b334d2cb</vt:lpwstr>
  </property>
  <property fmtid="{D5CDD505-2E9C-101B-9397-08002B2CF9AE}" pid="6" name="MSIP_Label_f9d133d5-5401-4903-95cd-de83b334d2cb_SiteId">
    <vt:lpwstr>a091745a-b7d8-4d7a-b2a6-1359053d4510</vt:lpwstr>
  </property>
  <property fmtid="{D5CDD505-2E9C-101B-9397-08002B2CF9AE}" pid="7" name="MSIP_Label_f9d133d5-5401-4903-95cd-de83b334d2cb_ActionId">
    <vt:lpwstr>73e53dd4-c02e-481c-8a61-37762325726b</vt:lpwstr>
  </property>
  <property fmtid="{D5CDD505-2E9C-101B-9397-08002B2CF9AE}" pid="8" name="MSIP_Label_f9d133d5-5401-4903-95cd-de83b334d2cb_ContentBits">
    <vt:lpwstr>0</vt:lpwstr>
  </property>
</Properties>
</file>