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3"/>
  </p:sldMasterIdLst>
  <p:sldIdLst>
    <p:sldId id="256" r:id="rId4"/>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5588"/>
  </p:normalViewPr>
  <p:slideViewPr>
    <p:cSldViewPr snapToGrid="0" snapToObjects="1">
      <p:cViewPr>
        <p:scale>
          <a:sx n="80" d="100"/>
          <a:sy n="80" d="100"/>
        </p:scale>
        <p:origin x="-12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GB"/>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08/06/2023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206396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08/06/2023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69890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08/06/2023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075570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08/06/2023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1617407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GB"/>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9707A9A-2CB2-A741-B755-CCE1CF4A6E7F}" type="datetimeFigureOut">
              <a:rPr lang="en-GB" smtClean="0"/>
              <a:t>08/06/2023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3301909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09707A9A-2CB2-A741-B755-CCE1CF4A6E7F}" type="datetimeFigureOut">
              <a:rPr lang="en-GB" smtClean="0"/>
              <a:t>08/06/2023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531350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GB"/>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GB"/>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GB"/>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9707A9A-2CB2-A741-B755-CCE1CF4A6E7F}" type="datetimeFigureOut">
              <a:rPr lang="en-GB" smtClean="0"/>
              <a:t>08/06/2023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9496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9707A9A-2CB2-A741-B755-CCE1CF4A6E7F}" type="datetimeFigureOut">
              <a:rPr lang="en-GB" smtClean="0"/>
              <a:t>08/06/2023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1330310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07A9A-2CB2-A741-B755-CCE1CF4A6E7F}" type="datetimeFigureOut">
              <a:rPr lang="en-GB" smtClean="0"/>
              <a:t>08/06/2023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90834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GB"/>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GB"/>
              <a:t>Click to edit Master text styles</a:t>
            </a:r>
          </a:p>
        </p:txBody>
      </p:sp>
      <p:sp>
        <p:nvSpPr>
          <p:cNvPr id="5" name="Date Placeholder 4"/>
          <p:cNvSpPr>
            <a:spLocks noGrp="1"/>
          </p:cNvSpPr>
          <p:nvPr>
            <p:ph type="dt" sz="half" idx="10"/>
          </p:nvPr>
        </p:nvSpPr>
        <p:spPr/>
        <p:txBody>
          <a:bodyPr/>
          <a:lstStyle/>
          <a:p>
            <a:fld id="{09707A9A-2CB2-A741-B755-CCE1CF4A6E7F}" type="datetimeFigureOut">
              <a:rPr lang="en-GB" smtClean="0"/>
              <a:t>08/06/2023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788194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GB"/>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GB"/>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GB"/>
              <a:t>Click to edit Master text styles</a:t>
            </a:r>
          </a:p>
        </p:txBody>
      </p:sp>
      <p:sp>
        <p:nvSpPr>
          <p:cNvPr id="5" name="Date Placeholder 4"/>
          <p:cNvSpPr>
            <a:spLocks noGrp="1"/>
          </p:cNvSpPr>
          <p:nvPr>
            <p:ph type="dt" sz="half" idx="10"/>
          </p:nvPr>
        </p:nvSpPr>
        <p:spPr/>
        <p:txBody>
          <a:bodyPr/>
          <a:lstStyle/>
          <a:p>
            <a:fld id="{09707A9A-2CB2-A741-B755-CCE1CF4A6E7F}" type="datetimeFigureOut">
              <a:rPr lang="en-GB" smtClean="0"/>
              <a:t>08/06/2023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839689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9707A9A-2CB2-A741-B755-CCE1CF4A6E7F}" type="datetimeFigureOut">
              <a:rPr lang="en-GB" smtClean="0"/>
              <a:t>08/06/2023</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57F378B9-C4D2-8F4B-BE23-1F4DF5136582}" type="slidenum">
              <a:rPr lang="en-GB" smtClean="0"/>
              <a:t>‹#›</a:t>
            </a:fld>
            <a:endParaRPr lang="en-GB"/>
          </a:p>
        </p:txBody>
      </p:sp>
      <p:sp>
        <p:nvSpPr>
          <p:cNvPr id="7" name="MSIPCMContentMarking" descr="{&quot;HashCode&quot;:820584992,&quot;Placement&quot;:&quot;Footer&quot;,&quot;Top&quot;:735.343,&quot;Left&quot;:0.0,&quot;SlideWidth&quot;:1008,&quot;SlideHeight&quot;:756}">
            <a:extLst>
              <a:ext uri="{FF2B5EF4-FFF2-40B4-BE49-F238E27FC236}">
                <a16:creationId xmlns:a16="http://schemas.microsoft.com/office/drawing/2014/main" id="{091F000A-A908-6E7B-1A44-07C42784C61E}"/>
              </a:ext>
            </a:extLst>
          </p:cNvPr>
          <p:cNvSpPr txBox="1"/>
          <p:nvPr userDrawn="1"/>
        </p:nvSpPr>
        <p:spPr>
          <a:xfrm>
            <a:off x="0" y="9338856"/>
            <a:ext cx="730946" cy="262344"/>
          </a:xfrm>
          <a:prstGeom prst="rect">
            <a:avLst/>
          </a:prstGeom>
          <a:noFill/>
        </p:spPr>
        <p:txBody>
          <a:bodyPr vert="horz" wrap="square" lIns="0" tIns="0" rIns="0" bIns="0" rtlCol="0" anchor="ctr" anchorCtr="1">
            <a:spAutoFit/>
          </a:bodyPr>
          <a:lstStyle/>
          <a:p>
            <a:pPr algn="l">
              <a:spcBef>
                <a:spcPts val="0"/>
              </a:spcBef>
              <a:spcAft>
                <a:spcPts val="0"/>
              </a:spcAft>
            </a:pPr>
            <a:r>
              <a:rPr lang="en-GB" sz="1000">
                <a:solidFill>
                  <a:srgbClr val="000000"/>
                </a:solidFill>
                <a:latin typeface="Calibri" panose="020F0502020204030204" pitchFamily="34" charset="0"/>
              </a:rPr>
              <a:t>Students</a:t>
            </a:r>
          </a:p>
        </p:txBody>
      </p:sp>
      <p:sp>
        <p:nvSpPr>
          <p:cNvPr id="8" name="MSIPCMContentMarking" descr="{&quot;HashCode&quot;:796447423,&quot;Placement&quot;:&quot;Header&quot;,&quot;Top&quot;:0.0,&quot;Left&quot;:0.0,&quot;SlideWidth&quot;:1008,&quot;SlideHeight&quot;:756}">
            <a:extLst>
              <a:ext uri="{FF2B5EF4-FFF2-40B4-BE49-F238E27FC236}">
                <a16:creationId xmlns:a16="http://schemas.microsoft.com/office/drawing/2014/main" id="{B752F8DB-D848-6DF6-2B66-545E6378D66D}"/>
              </a:ext>
            </a:extLst>
          </p:cNvPr>
          <p:cNvSpPr txBox="1"/>
          <p:nvPr userDrawn="1"/>
        </p:nvSpPr>
        <p:spPr>
          <a:xfrm>
            <a:off x="0" y="0"/>
            <a:ext cx="730946" cy="262344"/>
          </a:xfrm>
          <a:prstGeom prst="rect">
            <a:avLst/>
          </a:prstGeom>
          <a:noFill/>
        </p:spPr>
        <p:txBody>
          <a:bodyPr vert="horz" wrap="square" lIns="0" tIns="0" rIns="0" bIns="0" rtlCol="0" anchor="ctr" anchorCtr="1">
            <a:spAutoFit/>
          </a:bodyPr>
          <a:lstStyle/>
          <a:p>
            <a:pPr algn="l">
              <a:spcBef>
                <a:spcPts val="0"/>
              </a:spcBef>
              <a:spcAft>
                <a:spcPts val="0"/>
              </a:spcAft>
            </a:pPr>
            <a:r>
              <a:rPr lang="en-GB" sz="1000">
                <a:solidFill>
                  <a:srgbClr val="000000"/>
                </a:solidFill>
                <a:latin typeface="Calibri" panose="020F0502020204030204" pitchFamily="34" charset="0"/>
              </a:rPr>
              <a:t>Students</a:t>
            </a:r>
          </a:p>
        </p:txBody>
      </p:sp>
    </p:spTree>
    <p:extLst>
      <p:ext uri="{BB962C8B-B14F-4D97-AF65-F5344CB8AC3E}">
        <p14:creationId xmlns:p14="http://schemas.microsoft.com/office/powerpoint/2010/main" val="37592026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openclipart.org/detail/59695/air-attack"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085614-6D06-2C46-A00B-AE589627FAAA}"/>
              </a:ext>
            </a:extLst>
          </p:cNvPr>
          <p:cNvSpPr/>
          <p:nvPr/>
        </p:nvSpPr>
        <p:spPr>
          <a:xfrm>
            <a:off x="331694" y="309282"/>
            <a:ext cx="12138212" cy="8982636"/>
          </a:xfrm>
          <a:prstGeom prst="rect">
            <a:avLst/>
          </a:prstGeom>
          <a:noFill/>
          <a:ln w="73025" cmpd="tri">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5885F63B-22FE-9C4F-B60D-553F5929394F}"/>
              </a:ext>
            </a:extLst>
          </p:cNvPr>
          <p:cNvSpPr/>
          <p:nvPr/>
        </p:nvSpPr>
        <p:spPr>
          <a:xfrm>
            <a:off x="4579212" y="396095"/>
            <a:ext cx="3658695" cy="769441"/>
          </a:xfrm>
          <a:prstGeom prst="rect">
            <a:avLst/>
          </a:prstGeom>
          <a:noFill/>
          <a:ln>
            <a:noFill/>
          </a:ln>
        </p:spPr>
        <p:txBody>
          <a:bodyPr wrap="none" lIns="91440" tIns="45720" rIns="91440" bIns="45720">
            <a:spAutoFit/>
          </a:bodyPr>
          <a:lstStyle/>
          <a:p>
            <a:pPr algn="ctr"/>
            <a:r>
              <a:rPr lang="en-GB" sz="4400" b="1" cap="none" spc="0" dirty="0">
                <a:ln w="0">
                  <a:solidFill>
                    <a:schemeClr val="tx1"/>
                  </a:solidFill>
                </a:ln>
                <a:gradFill flip="none" rotWithShape="1">
                  <a:gsLst>
                    <a:gs pos="29000">
                      <a:schemeClr val="accent6">
                        <a:lumMod val="75000"/>
                      </a:schemeClr>
                    </a:gs>
                    <a:gs pos="38000">
                      <a:srgbClr val="FFC000"/>
                    </a:gs>
                    <a:gs pos="10000">
                      <a:schemeClr val="accent6">
                        <a:lumMod val="60000"/>
                        <a:lumOff val="40000"/>
                      </a:schemeClr>
                    </a:gs>
                    <a:gs pos="60000">
                      <a:srgbClr val="00B050"/>
                    </a:gs>
                    <a:gs pos="48000">
                      <a:srgbClr val="00B050"/>
                    </a:gs>
                    <a:gs pos="79000">
                      <a:schemeClr val="accent6">
                        <a:lumMod val="75000"/>
                      </a:schemeClr>
                    </a:gs>
                  </a:gsLst>
                  <a:lin ang="16200000" scaled="1"/>
                  <a:tileRect/>
                </a:gradFill>
                <a:effectLst>
                  <a:outerShdw blurRad="50800" dist="12700" dir="4260000" algn="tl" rotWithShape="0">
                    <a:schemeClr val="dk1"/>
                  </a:outerShdw>
                </a:effectLst>
                <a:latin typeface="Gill Sans MT" panose="020B0502020104020203" pitchFamily="34" charset="77"/>
                <a:cs typeface="Phosphate Inline" panose="02000506050000020004" pitchFamily="2" charset="77"/>
              </a:rPr>
              <a:t>World War II</a:t>
            </a:r>
            <a:endParaRPr lang="en-GB" sz="4800" b="1" cap="none" spc="0" dirty="0">
              <a:ln w="0">
                <a:solidFill>
                  <a:schemeClr val="tx1"/>
                </a:solidFill>
              </a:ln>
              <a:gradFill flip="none" rotWithShape="1">
                <a:gsLst>
                  <a:gs pos="29000">
                    <a:schemeClr val="accent6">
                      <a:lumMod val="75000"/>
                    </a:schemeClr>
                  </a:gs>
                  <a:gs pos="38000">
                    <a:srgbClr val="FFC000"/>
                  </a:gs>
                  <a:gs pos="10000">
                    <a:schemeClr val="accent6">
                      <a:lumMod val="60000"/>
                      <a:lumOff val="40000"/>
                    </a:schemeClr>
                  </a:gs>
                  <a:gs pos="60000">
                    <a:srgbClr val="00B050"/>
                  </a:gs>
                  <a:gs pos="48000">
                    <a:srgbClr val="00B050"/>
                  </a:gs>
                  <a:gs pos="79000">
                    <a:schemeClr val="accent6">
                      <a:lumMod val="75000"/>
                    </a:schemeClr>
                  </a:gs>
                </a:gsLst>
                <a:lin ang="16200000" scaled="1"/>
                <a:tileRect/>
              </a:gradFill>
              <a:effectLst>
                <a:outerShdw blurRad="50800" dist="12700" dir="4260000" algn="tl" rotWithShape="0">
                  <a:schemeClr val="dk1"/>
                </a:outerShdw>
              </a:effectLst>
              <a:latin typeface="Gill Sans MT" panose="020B0502020104020203" pitchFamily="34" charset="77"/>
              <a:cs typeface="Phosphate Inline" panose="02000506050000020004" pitchFamily="2" charset="77"/>
            </a:endParaRPr>
          </a:p>
        </p:txBody>
      </p:sp>
      <p:sp>
        <p:nvSpPr>
          <p:cNvPr id="6" name="Rectangle 5">
            <a:extLst>
              <a:ext uri="{FF2B5EF4-FFF2-40B4-BE49-F238E27FC236}">
                <a16:creationId xmlns:a16="http://schemas.microsoft.com/office/drawing/2014/main" id="{3406AFF5-E9E8-CE4E-A6D1-19C2855DB269}"/>
              </a:ext>
            </a:extLst>
          </p:cNvPr>
          <p:cNvSpPr/>
          <p:nvPr/>
        </p:nvSpPr>
        <p:spPr>
          <a:xfrm>
            <a:off x="849711" y="426010"/>
            <a:ext cx="2720426" cy="584775"/>
          </a:xfrm>
          <a:prstGeom prst="rect">
            <a:avLst/>
          </a:prstGeom>
          <a:noFill/>
          <a:ln>
            <a:noFill/>
          </a:ln>
        </p:spPr>
        <p:txBody>
          <a:bodyPr wrap="square" lIns="91440" tIns="45720" rIns="91440" bIns="45720">
            <a:spAutoFit/>
          </a:bodyPr>
          <a:lstStyle/>
          <a:p>
            <a:pPr algn="ctr"/>
            <a:r>
              <a:rPr lang="en-GB" sz="1600" b="1" cap="none" spc="0" dirty="0">
                <a:ln w="0">
                  <a:solidFill>
                    <a:schemeClr val="tx1"/>
                  </a:solidFill>
                </a:ln>
                <a:effectLst>
                  <a:outerShdw dist="12700" dir="4260000" algn="tl" rotWithShape="0">
                    <a:schemeClr val="dk1"/>
                  </a:outerShdw>
                </a:effectLst>
                <a:latin typeface="Gill Sans MT" panose="020B0502020104020203" pitchFamily="34" charset="77"/>
                <a:cs typeface="Phosphate Inline" panose="02000506050000020004" pitchFamily="2" charset="77"/>
              </a:rPr>
              <a:t>KNOWLEDGE ORGANISER</a:t>
            </a:r>
          </a:p>
        </p:txBody>
      </p:sp>
      <p:graphicFrame>
        <p:nvGraphicFramePr>
          <p:cNvPr id="10" name="Table 10">
            <a:extLst>
              <a:ext uri="{FF2B5EF4-FFF2-40B4-BE49-F238E27FC236}">
                <a16:creationId xmlns:a16="http://schemas.microsoft.com/office/drawing/2014/main" id="{584E3967-87F3-CD49-9356-CFC6D0DECC3C}"/>
              </a:ext>
            </a:extLst>
          </p:cNvPr>
          <p:cNvGraphicFramePr>
            <a:graphicFrameLocks noGrp="1"/>
          </p:cNvGraphicFramePr>
          <p:nvPr>
            <p:extLst>
              <p:ext uri="{D42A27DB-BD31-4B8C-83A1-F6EECF244321}">
                <p14:modId xmlns:p14="http://schemas.microsoft.com/office/powerpoint/2010/main" val="1141525453"/>
              </p:ext>
            </p:extLst>
          </p:nvPr>
        </p:nvGraphicFramePr>
        <p:xfrm>
          <a:off x="609599" y="1140269"/>
          <a:ext cx="3969613" cy="7936003"/>
        </p:xfrm>
        <a:graphic>
          <a:graphicData uri="http://schemas.openxmlformats.org/drawingml/2006/table">
            <a:tbl>
              <a:tblPr firstRow="1" bandRow="1">
                <a:tableStyleId>{5940675A-B579-460E-94D1-54222C63F5DA}</a:tableStyleId>
              </a:tblPr>
              <a:tblGrid>
                <a:gridCol w="1147483">
                  <a:extLst>
                    <a:ext uri="{9D8B030D-6E8A-4147-A177-3AD203B41FA5}">
                      <a16:colId xmlns:a16="http://schemas.microsoft.com/office/drawing/2014/main" val="2344213269"/>
                    </a:ext>
                  </a:extLst>
                </a:gridCol>
                <a:gridCol w="2822130">
                  <a:extLst>
                    <a:ext uri="{9D8B030D-6E8A-4147-A177-3AD203B41FA5}">
                      <a16:colId xmlns:a16="http://schemas.microsoft.com/office/drawing/2014/main" val="2649323644"/>
                    </a:ext>
                  </a:extLst>
                </a:gridCol>
              </a:tblGrid>
              <a:tr h="565423">
                <a:tc gridSpan="2">
                  <a:txBody>
                    <a:bodyPr/>
                    <a:lstStyle/>
                    <a:p>
                      <a:pPr algn="ctr"/>
                      <a:r>
                        <a:rPr lang="en-GB" sz="1200" b="1" dirty="0">
                          <a:latin typeface="Gill Sans MT" panose="020B0502020104020203" pitchFamily="34" charset="77"/>
                        </a:rPr>
                        <a:t>ESSENTIAL WORLD</a:t>
                      </a:r>
                      <a:r>
                        <a:rPr lang="en-GB" sz="1200" b="1" baseline="0" dirty="0">
                          <a:latin typeface="Gill Sans MT" panose="020B0502020104020203" pitchFamily="34" charset="77"/>
                        </a:rPr>
                        <a:t> WAR II </a:t>
                      </a:r>
                      <a:r>
                        <a:rPr lang="en-GB" sz="1200" b="1" dirty="0">
                          <a:latin typeface="Gill Sans MT" panose="020B0502020104020203" pitchFamily="34" charset="77"/>
                        </a:rPr>
                        <a:t>VOCABULARY</a:t>
                      </a:r>
                    </a:p>
                  </a:txBody>
                  <a:tcPr anchor="ctr">
                    <a:solidFill>
                      <a:schemeClr val="accent1">
                        <a:lumMod val="60000"/>
                        <a:lumOff val="40000"/>
                      </a:schemeClr>
                    </a:solidFill>
                  </a:tcPr>
                </a:tc>
                <a:tc hMerge="1">
                  <a:txBody>
                    <a:bodyPr/>
                    <a:lstStyle/>
                    <a:p>
                      <a:endParaRPr lang="en-GB" sz="1200" dirty="0"/>
                    </a:p>
                  </a:txBody>
                  <a:tcPr/>
                </a:tc>
                <a:extLst>
                  <a:ext uri="{0D108BD9-81ED-4DB2-BD59-A6C34878D82A}">
                    <a16:rowId xmlns:a16="http://schemas.microsoft.com/office/drawing/2014/main" val="824812075"/>
                  </a:ext>
                </a:extLst>
              </a:tr>
              <a:tr h="491372">
                <a:tc>
                  <a:txBody>
                    <a:bodyPr/>
                    <a:lstStyle/>
                    <a:p>
                      <a:pPr algn="ctr"/>
                      <a:r>
                        <a:rPr lang="en-GB" sz="1200" b="1" dirty="0">
                          <a:latin typeface="Gill Sans MT" panose="020B0502020104020203" pitchFamily="34" charset="77"/>
                        </a:rPr>
                        <a:t>propaganda</a:t>
                      </a:r>
                    </a:p>
                  </a:txBody>
                  <a:tcPr anchor="ctr">
                    <a:solidFill>
                      <a:schemeClr val="accent1">
                        <a:lumMod val="20000"/>
                        <a:lumOff val="80000"/>
                      </a:schemeClr>
                    </a:solidFill>
                  </a:tcPr>
                </a:tc>
                <a:tc>
                  <a:txBody>
                    <a:bodyPr/>
                    <a:lstStyle/>
                    <a:p>
                      <a:pPr algn="ctr"/>
                      <a:r>
                        <a:rPr lang="en-GB" sz="1200" dirty="0">
                          <a:latin typeface="Gill Sans MT" panose="020B0502020104020203" pitchFamily="34" charset="77"/>
                        </a:rPr>
                        <a:t>Biased</a:t>
                      </a:r>
                      <a:r>
                        <a:rPr lang="en-GB" sz="1200" baseline="0" dirty="0">
                          <a:latin typeface="Gill Sans MT" panose="020B0502020104020203" pitchFamily="34" charset="77"/>
                        </a:rPr>
                        <a:t> or misleading information used to promote a political cause.</a:t>
                      </a:r>
                      <a:endParaRPr lang="en-GB" sz="1200" dirty="0">
                        <a:latin typeface="Gill Sans MT" panose="020B0502020104020203" pitchFamily="34" charset="77"/>
                      </a:endParaRPr>
                    </a:p>
                  </a:txBody>
                  <a:tcPr anchor="ctr"/>
                </a:tc>
                <a:extLst>
                  <a:ext uri="{0D108BD9-81ED-4DB2-BD59-A6C34878D82A}">
                    <a16:rowId xmlns:a16="http://schemas.microsoft.com/office/drawing/2014/main" val="144233429"/>
                  </a:ext>
                </a:extLst>
              </a:tr>
              <a:tr h="491372">
                <a:tc>
                  <a:txBody>
                    <a:bodyPr/>
                    <a:lstStyle/>
                    <a:p>
                      <a:pPr algn="ctr"/>
                      <a:r>
                        <a:rPr lang="en-GB" sz="1200" b="1" dirty="0">
                          <a:latin typeface="Gill Sans MT" panose="020B0502020104020203" pitchFamily="34" charset="77"/>
                        </a:rPr>
                        <a:t>allies</a:t>
                      </a: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The 26 nations that fought</a:t>
                      </a:r>
                      <a:r>
                        <a:rPr lang="en-GB" sz="1200" baseline="0" dirty="0">
                          <a:latin typeface="Gill Sans MT" panose="020B0502020104020203" pitchFamily="34" charset="77"/>
                        </a:rPr>
                        <a:t> against the Axis in WW2.</a:t>
                      </a:r>
                      <a:endParaRPr lang="en-GB" sz="1200" dirty="0">
                        <a:latin typeface="Gill Sans MT" panose="020B0502020104020203" pitchFamily="34" charset="77"/>
                      </a:endParaRPr>
                    </a:p>
                  </a:txBody>
                  <a:tcPr anchor="ctr"/>
                </a:tc>
                <a:extLst>
                  <a:ext uri="{0D108BD9-81ED-4DB2-BD59-A6C34878D82A}">
                    <a16:rowId xmlns:a16="http://schemas.microsoft.com/office/drawing/2014/main" val="3708563774"/>
                  </a:ext>
                </a:extLst>
              </a:tr>
              <a:tr h="491372">
                <a:tc>
                  <a:txBody>
                    <a:bodyPr/>
                    <a:lstStyle/>
                    <a:p>
                      <a:pPr algn="ctr"/>
                      <a:r>
                        <a:rPr lang="en-GB" sz="1200" b="1" dirty="0">
                          <a:latin typeface="Gill Sans MT" panose="020B0502020104020203" pitchFamily="34" charset="77"/>
                        </a:rPr>
                        <a:t>axis</a:t>
                      </a: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The</a:t>
                      </a:r>
                      <a:r>
                        <a:rPr lang="en-GB" sz="1200" baseline="0" dirty="0">
                          <a:latin typeface="Gill Sans MT" panose="020B0502020104020203" pitchFamily="34" charset="77"/>
                        </a:rPr>
                        <a:t> military alliance made up of Germany, Italy and Japan.</a:t>
                      </a:r>
                      <a:endParaRPr lang="en-GB" sz="1200" dirty="0">
                        <a:latin typeface="Gill Sans MT" panose="020B0502020104020203" pitchFamily="34" charset="77"/>
                      </a:endParaRPr>
                    </a:p>
                  </a:txBody>
                  <a:tcPr anchor="ctr"/>
                </a:tc>
                <a:extLst>
                  <a:ext uri="{0D108BD9-81ED-4DB2-BD59-A6C34878D82A}">
                    <a16:rowId xmlns:a16="http://schemas.microsoft.com/office/drawing/2014/main" val="152157742"/>
                  </a:ext>
                </a:extLst>
              </a:tr>
              <a:tr h="491372">
                <a:tc>
                  <a:txBody>
                    <a:bodyPr/>
                    <a:lstStyle/>
                    <a:p>
                      <a:pPr algn="ctr"/>
                      <a:r>
                        <a:rPr lang="en-GB" sz="1200" b="1" dirty="0">
                          <a:latin typeface="Gill Sans MT" panose="020B0502020104020203" pitchFamily="34" charset="77"/>
                        </a:rPr>
                        <a:t>annex</a:t>
                      </a: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Adding territory</a:t>
                      </a:r>
                      <a:r>
                        <a:rPr lang="en-GB" sz="1200" baseline="0" dirty="0">
                          <a:latin typeface="Gill Sans MT" panose="020B0502020104020203" pitchFamily="34" charset="77"/>
                        </a:rPr>
                        <a:t> to one’s own territory.</a:t>
                      </a:r>
                      <a:endParaRPr lang="en-GB" sz="1200" dirty="0">
                        <a:latin typeface="Gill Sans MT" panose="020B0502020104020203" pitchFamily="34" charset="77"/>
                      </a:endParaRPr>
                    </a:p>
                  </a:txBody>
                  <a:tcPr anchor="ctr"/>
                </a:tc>
                <a:extLst>
                  <a:ext uri="{0D108BD9-81ED-4DB2-BD59-A6C34878D82A}">
                    <a16:rowId xmlns:a16="http://schemas.microsoft.com/office/drawing/2014/main" val="3127595459"/>
                  </a:ext>
                </a:extLst>
              </a:tr>
              <a:tr h="491372">
                <a:tc>
                  <a:txBody>
                    <a:bodyPr/>
                    <a:lstStyle/>
                    <a:p>
                      <a:pPr algn="ctr"/>
                      <a:r>
                        <a:rPr lang="en-GB" sz="1200" b="1" dirty="0">
                          <a:latin typeface="Gill Sans MT" panose="020B0502020104020203" pitchFamily="34" charset="77"/>
                        </a:rPr>
                        <a:t>discriminate</a:t>
                      </a: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To treat a person or group of people differently.</a:t>
                      </a:r>
                    </a:p>
                  </a:txBody>
                  <a:tcPr anchor="ctr"/>
                </a:tc>
                <a:extLst>
                  <a:ext uri="{0D108BD9-81ED-4DB2-BD59-A6C34878D82A}">
                    <a16:rowId xmlns:a16="http://schemas.microsoft.com/office/drawing/2014/main" val="520535911"/>
                  </a:ext>
                </a:extLst>
              </a:tr>
              <a:tr h="491372">
                <a:tc>
                  <a:txBody>
                    <a:bodyPr/>
                    <a:lstStyle/>
                    <a:p>
                      <a:pPr algn="ctr"/>
                      <a:r>
                        <a:rPr lang="en-GB" sz="1200" b="1" dirty="0">
                          <a:latin typeface="Gill Sans MT" panose="020B0502020104020203" pitchFamily="34" charset="77"/>
                        </a:rPr>
                        <a:t>rationing</a:t>
                      </a: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Allowing each</a:t>
                      </a:r>
                      <a:r>
                        <a:rPr lang="en-GB" sz="1200" baseline="0" dirty="0">
                          <a:latin typeface="Gill Sans MT" panose="020B0502020104020203" pitchFamily="34" charset="77"/>
                        </a:rPr>
                        <a:t> person to only have a fixed amount of something.</a:t>
                      </a:r>
                      <a:endParaRPr lang="en-GB" sz="1200" dirty="0">
                        <a:latin typeface="Gill Sans MT" panose="020B0502020104020203" pitchFamily="34" charset="77"/>
                      </a:endParaRPr>
                    </a:p>
                  </a:txBody>
                  <a:tcPr anchor="ctr"/>
                </a:tc>
                <a:extLst>
                  <a:ext uri="{0D108BD9-81ED-4DB2-BD59-A6C34878D82A}">
                    <a16:rowId xmlns:a16="http://schemas.microsoft.com/office/drawing/2014/main" val="1225294210"/>
                  </a:ext>
                </a:extLst>
              </a:tr>
              <a:tr h="491372">
                <a:tc>
                  <a:txBody>
                    <a:bodyPr/>
                    <a:lstStyle/>
                    <a:p>
                      <a:pPr algn="ctr"/>
                      <a:r>
                        <a:rPr lang="en-GB" sz="1200" b="1" dirty="0">
                          <a:latin typeface="Gill Sans MT" panose="020B0502020104020203" pitchFamily="34" charset="77"/>
                        </a:rPr>
                        <a:t>evacuee</a:t>
                      </a: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A person</a:t>
                      </a:r>
                      <a:r>
                        <a:rPr lang="en-GB" sz="1200" baseline="0" dirty="0">
                          <a:latin typeface="Gill Sans MT" panose="020B0502020104020203" pitchFamily="34" charset="77"/>
                        </a:rPr>
                        <a:t> evacuated from a place of danger.</a:t>
                      </a:r>
                      <a:endParaRPr lang="en-GB" sz="1200" dirty="0">
                        <a:latin typeface="Gill Sans MT" panose="020B0502020104020203" pitchFamily="34" charset="77"/>
                      </a:endParaRPr>
                    </a:p>
                  </a:txBody>
                  <a:tcPr anchor="ctr"/>
                </a:tc>
                <a:extLst>
                  <a:ext uri="{0D108BD9-81ED-4DB2-BD59-A6C34878D82A}">
                    <a16:rowId xmlns:a16="http://schemas.microsoft.com/office/drawing/2014/main" val="1182610385"/>
                  </a:ext>
                </a:extLst>
              </a:tr>
              <a:tr h="491372">
                <a:tc>
                  <a:txBody>
                    <a:bodyPr/>
                    <a:lstStyle/>
                    <a:p>
                      <a:pPr algn="ctr"/>
                      <a:r>
                        <a:rPr lang="en-GB" sz="1200" b="1" dirty="0">
                          <a:latin typeface="Gill Sans MT" panose="020B0502020104020203" pitchFamily="34" charset="77"/>
                        </a:rPr>
                        <a:t>evacuation</a:t>
                      </a: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The</a:t>
                      </a:r>
                      <a:r>
                        <a:rPr lang="en-GB" sz="1200" baseline="0" dirty="0">
                          <a:latin typeface="Gill Sans MT" panose="020B0502020104020203" pitchFamily="34" charset="77"/>
                        </a:rPr>
                        <a:t> action of moving a person or people from a place of danger. </a:t>
                      </a:r>
                      <a:endParaRPr lang="en-GB" sz="1200" dirty="0">
                        <a:latin typeface="Gill Sans MT" panose="020B0502020104020203" pitchFamily="34" charset="77"/>
                      </a:endParaRPr>
                    </a:p>
                  </a:txBody>
                  <a:tcPr anchor="ctr"/>
                </a:tc>
                <a:extLst>
                  <a:ext uri="{0D108BD9-81ED-4DB2-BD59-A6C34878D82A}">
                    <a16:rowId xmlns:a16="http://schemas.microsoft.com/office/drawing/2014/main" val="1471841805"/>
                  </a:ext>
                </a:extLst>
              </a:tr>
              <a:tr h="491372">
                <a:tc>
                  <a:txBody>
                    <a:bodyPr/>
                    <a:lstStyle/>
                    <a:p>
                      <a:pPr algn="ctr"/>
                      <a:r>
                        <a:rPr lang="en-GB" sz="1200" b="1" dirty="0">
                          <a:latin typeface="Gill Sans MT" panose="020B0502020104020203" pitchFamily="34" charset="77"/>
                        </a:rPr>
                        <a:t>Blitz</a:t>
                      </a: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An intense military campaign</a:t>
                      </a:r>
                      <a:r>
                        <a:rPr lang="en-GB" sz="1200" baseline="0" dirty="0">
                          <a:latin typeface="Gill Sans MT" panose="020B0502020104020203" pitchFamily="34" charset="77"/>
                        </a:rPr>
                        <a:t> intended to bring about a quick victory. </a:t>
                      </a:r>
                      <a:endParaRPr lang="en-GB" sz="1200" dirty="0">
                        <a:latin typeface="Gill Sans MT" panose="020B0502020104020203" pitchFamily="34" charset="77"/>
                      </a:endParaRPr>
                    </a:p>
                  </a:txBody>
                  <a:tcPr anchor="ctr"/>
                </a:tc>
                <a:extLst>
                  <a:ext uri="{0D108BD9-81ED-4DB2-BD59-A6C34878D82A}">
                    <a16:rowId xmlns:a16="http://schemas.microsoft.com/office/drawing/2014/main" val="2064564703"/>
                  </a:ext>
                </a:extLst>
              </a:tr>
              <a:tr h="49137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a:latin typeface="Gill Sans MT" panose="020B0502020104020203" pitchFamily="34" charset="77"/>
                        </a:rPr>
                        <a:t>air raid</a:t>
                      </a:r>
                    </a:p>
                    <a:p>
                      <a:pPr algn="ctr"/>
                      <a:endParaRPr lang="en-GB" sz="1200" b="1" dirty="0">
                        <a:latin typeface="Gill Sans MT" panose="020B0502020104020203" pitchFamily="34" charset="77"/>
                      </a:endParaRP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An attack when bombs are dropped from an air craft.</a:t>
                      </a:r>
                    </a:p>
                  </a:txBody>
                  <a:tcPr anchor="ctr"/>
                </a:tc>
                <a:extLst>
                  <a:ext uri="{0D108BD9-81ED-4DB2-BD59-A6C34878D82A}">
                    <a16:rowId xmlns:a16="http://schemas.microsoft.com/office/drawing/2014/main" val="893870930"/>
                  </a:ext>
                </a:extLst>
              </a:tr>
              <a:tr h="491372">
                <a:tc>
                  <a:txBody>
                    <a:bodyPr/>
                    <a:lstStyle/>
                    <a:p>
                      <a:pPr algn="ctr"/>
                      <a:r>
                        <a:rPr lang="en-GB" sz="1200" b="1" dirty="0">
                          <a:latin typeface="Gill Sans MT" panose="020B0502020104020203" pitchFamily="34" charset="77"/>
                        </a:rPr>
                        <a:t>dictator</a:t>
                      </a:r>
                      <a:r>
                        <a:rPr lang="en-GB" sz="1200" b="1" baseline="0" dirty="0">
                          <a:latin typeface="Gill Sans MT" panose="020B0502020104020203" pitchFamily="34" charset="77"/>
                        </a:rPr>
                        <a:t> </a:t>
                      </a:r>
                      <a:endParaRPr lang="en-GB" sz="1200" b="1" dirty="0">
                        <a:latin typeface="Gill Sans MT" panose="020B0502020104020203" pitchFamily="34" charset="77"/>
                      </a:endParaRP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A ruler</a:t>
                      </a:r>
                      <a:r>
                        <a:rPr lang="en-GB" sz="1200" baseline="0" dirty="0">
                          <a:latin typeface="Gill Sans MT" panose="020B0502020104020203" pitchFamily="34" charset="77"/>
                        </a:rPr>
                        <a:t> with total power over a country. </a:t>
                      </a:r>
                      <a:endParaRPr lang="en-GB" sz="1200" dirty="0">
                        <a:latin typeface="Gill Sans MT" panose="020B0502020104020203" pitchFamily="34" charset="77"/>
                      </a:endParaRPr>
                    </a:p>
                  </a:txBody>
                  <a:tcPr anchor="ctr"/>
                </a:tc>
                <a:extLst>
                  <a:ext uri="{0D108BD9-81ED-4DB2-BD59-A6C34878D82A}">
                    <a16:rowId xmlns:a16="http://schemas.microsoft.com/office/drawing/2014/main" val="1323434774"/>
                  </a:ext>
                </a:extLst>
              </a:tr>
              <a:tr h="491372">
                <a:tc>
                  <a:txBody>
                    <a:bodyPr/>
                    <a:lstStyle/>
                    <a:p>
                      <a:pPr algn="ctr"/>
                      <a:r>
                        <a:rPr lang="en-GB" sz="1200" b="1" dirty="0">
                          <a:solidFill>
                            <a:schemeClr val="tx1"/>
                          </a:solidFill>
                          <a:latin typeface="Gill Sans MT" panose="020B0502020104020203" pitchFamily="34" charset="77"/>
                        </a:rPr>
                        <a:t>invade</a:t>
                      </a:r>
                    </a:p>
                  </a:txBody>
                  <a:tcPr anchor="ctr">
                    <a:solidFill>
                      <a:schemeClr val="accent4"/>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Gill Sans MT" panose="020B0502020104020203"/>
                          <a:ea typeface="+mn-ea"/>
                          <a:cs typeface="+mn-cs"/>
                        </a:rPr>
                        <a:t>Entering an area by force in order to take over.</a:t>
                      </a:r>
                      <a:endParaRPr lang="en-GB" sz="1200" dirty="0">
                        <a:latin typeface="Gill Sans MT" panose="020B0502020104020203"/>
                      </a:endParaRPr>
                    </a:p>
                  </a:txBody>
                  <a:tcPr anchor="ctr"/>
                </a:tc>
                <a:extLst>
                  <a:ext uri="{0D108BD9-81ED-4DB2-BD59-A6C34878D82A}">
                    <a16:rowId xmlns:a16="http://schemas.microsoft.com/office/drawing/2014/main" val="3261127429"/>
                  </a:ext>
                </a:extLst>
              </a:tr>
              <a:tr h="491372">
                <a:tc>
                  <a:txBody>
                    <a:bodyPr/>
                    <a:lstStyle/>
                    <a:p>
                      <a:pPr algn="ctr"/>
                      <a:r>
                        <a:rPr lang="en-GB" sz="1200" b="1" dirty="0">
                          <a:solidFill>
                            <a:schemeClr val="tx1"/>
                          </a:solidFill>
                          <a:latin typeface="Gill Sans MT" panose="020B0502020104020203" pitchFamily="34" charset="77"/>
                        </a:rPr>
                        <a:t>army</a:t>
                      </a:r>
                    </a:p>
                  </a:txBody>
                  <a:tcPr anchor="ctr">
                    <a:solidFill>
                      <a:schemeClr val="accent4"/>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An organised military</a:t>
                      </a:r>
                      <a:r>
                        <a:rPr lang="en-GB" sz="1200" baseline="0" dirty="0">
                          <a:latin typeface="Gill Sans MT" panose="020B0502020104020203" pitchFamily="34" charset="77"/>
                        </a:rPr>
                        <a:t> force equipped for fighting. </a:t>
                      </a:r>
                      <a:endParaRPr lang="en-GB" sz="1200" dirty="0">
                        <a:latin typeface="Gill Sans MT" panose="020B0502020104020203" pitchFamily="34" charset="77"/>
                      </a:endParaRPr>
                    </a:p>
                  </a:txBody>
                  <a:tcPr anchor="ctr"/>
                </a:tc>
                <a:extLst>
                  <a:ext uri="{0D108BD9-81ED-4DB2-BD59-A6C34878D82A}">
                    <a16:rowId xmlns:a16="http://schemas.microsoft.com/office/drawing/2014/main" val="2521363844"/>
                  </a:ext>
                </a:extLst>
              </a:tr>
              <a:tr h="491372">
                <a:tc>
                  <a:txBody>
                    <a:bodyPr/>
                    <a:lstStyle/>
                    <a:p>
                      <a:pPr algn="ctr"/>
                      <a:r>
                        <a:rPr lang="en-GB" sz="1200" b="1" dirty="0">
                          <a:solidFill>
                            <a:schemeClr val="tx1"/>
                          </a:solidFill>
                          <a:latin typeface="Gill Sans MT" panose="020B0502020104020203" pitchFamily="34" charset="77"/>
                        </a:rPr>
                        <a:t>battle</a:t>
                      </a:r>
                    </a:p>
                  </a:txBody>
                  <a:tcPr anchor="ctr">
                    <a:solidFill>
                      <a:schemeClr val="accent4"/>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Gill Sans MT" panose="020B0502020104020203"/>
                          <a:ea typeface="+mn-ea"/>
                          <a:cs typeface="+mn-cs"/>
                        </a:rPr>
                        <a:t>A sustained fight between large organised armed forces.</a:t>
                      </a:r>
                      <a:endParaRPr lang="en-GB" sz="1200" dirty="0">
                        <a:latin typeface="Gill Sans MT" panose="020B0502020104020203"/>
                      </a:endParaRPr>
                    </a:p>
                  </a:txBody>
                  <a:tcPr anchor="ctr"/>
                </a:tc>
                <a:extLst>
                  <a:ext uri="{0D108BD9-81ED-4DB2-BD59-A6C34878D82A}">
                    <a16:rowId xmlns:a16="http://schemas.microsoft.com/office/drawing/2014/main" val="3086516651"/>
                  </a:ext>
                </a:extLst>
              </a:tr>
              <a:tr h="491372">
                <a:tc>
                  <a:txBody>
                    <a:bodyPr/>
                    <a:lstStyle/>
                    <a:p>
                      <a:pPr algn="ctr"/>
                      <a:r>
                        <a:rPr lang="en-GB" sz="1200" b="1" dirty="0">
                          <a:solidFill>
                            <a:schemeClr val="tx1"/>
                          </a:solidFill>
                          <a:latin typeface="Gill Sans MT" panose="020B0502020104020203" pitchFamily="34" charset="77"/>
                        </a:rPr>
                        <a:t>government</a:t>
                      </a:r>
                    </a:p>
                  </a:txBody>
                  <a:tcPr anchor="ctr">
                    <a:solidFill>
                      <a:schemeClr val="accent4"/>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Gill Sans MT" panose="020B0502020104020203"/>
                          <a:ea typeface="+mn-ea"/>
                          <a:cs typeface="+mn-cs"/>
                        </a:rPr>
                        <a:t>The group of people with the authority to govern a country or state.</a:t>
                      </a:r>
                      <a:endParaRPr lang="en-GB" sz="1200" dirty="0">
                        <a:latin typeface="Gill Sans MT" panose="020B0502020104020203"/>
                      </a:endParaRPr>
                    </a:p>
                  </a:txBody>
                  <a:tcPr anchor="ctr"/>
                </a:tc>
                <a:extLst>
                  <a:ext uri="{0D108BD9-81ED-4DB2-BD59-A6C34878D82A}">
                    <a16:rowId xmlns:a16="http://schemas.microsoft.com/office/drawing/2014/main" val="4129890198"/>
                  </a:ext>
                </a:extLst>
              </a:tr>
            </a:tbl>
          </a:graphicData>
        </a:graphic>
      </p:graphicFrame>
      <p:graphicFrame>
        <p:nvGraphicFramePr>
          <p:cNvPr id="17" name="Table 10">
            <a:extLst>
              <a:ext uri="{FF2B5EF4-FFF2-40B4-BE49-F238E27FC236}">
                <a16:creationId xmlns:a16="http://schemas.microsoft.com/office/drawing/2014/main" id="{B282761F-969F-D243-A8F6-6981A096851F}"/>
              </a:ext>
            </a:extLst>
          </p:cNvPr>
          <p:cNvGraphicFramePr>
            <a:graphicFrameLocks noGrp="1"/>
          </p:cNvGraphicFramePr>
          <p:nvPr>
            <p:extLst>
              <p:ext uri="{D42A27DB-BD31-4B8C-83A1-F6EECF244321}">
                <p14:modId xmlns:p14="http://schemas.microsoft.com/office/powerpoint/2010/main" val="27954080"/>
              </p:ext>
            </p:extLst>
          </p:nvPr>
        </p:nvGraphicFramePr>
        <p:xfrm>
          <a:off x="4579212" y="6619412"/>
          <a:ext cx="4358053" cy="2456860"/>
        </p:xfrm>
        <a:graphic>
          <a:graphicData uri="http://schemas.openxmlformats.org/drawingml/2006/table">
            <a:tbl>
              <a:tblPr firstRow="1" bandRow="1">
                <a:tableStyleId>{5940675A-B579-460E-94D1-54222C63F5DA}</a:tableStyleId>
              </a:tblPr>
              <a:tblGrid>
                <a:gridCol w="1609589">
                  <a:extLst>
                    <a:ext uri="{9D8B030D-6E8A-4147-A177-3AD203B41FA5}">
                      <a16:colId xmlns:a16="http://schemas.microsoft.com/office/drawing/2014/main" val="2649323644"/>
                    </a:ext>
                  </a:extLst>
                </a:gridCol>
                <a:gridCol w="2748464">
                  <a:extLst>
                    <a:ext uri="{9D8B030D-6E8A-4147-A177-3AD203B41FA5}">
                      <a16:colId xmlns:a16="http://schemas.microsoft.com/office/drawing/2014/main" val="1420311603"/>
                    </a:ext>
                  </a:extLst>
                </a:gridCol>
              </a:tblGrid>
              <a:tr h="491372">
                <a:tc gridSpan="2">
                  <a:txBody>
                    <a:bodyPr/>
                    <a:lstStyle/>
                    <a:p>
                      <a:pPr algn="ctr"/>
                      <a:r>
                        <a:rPr lang="en-GB" sz="1200" b="1" dirty="0">
                          <a:latin typeface="Gill Sans MT" panose="020B0502020104020203" pitchFamily="34" charset="77"/>
                        </a:rPr>
                        <a:t>MAKING LINKS TO PREVIOUS LEARNING</a:t>
                      </a:r>
                    </a:p>
                    <a:p>
                      <a:pPr algn="ctr"/>
                      <a:r>
                        <a:rPr lang="en-GB" sz="1200" b="1" dirty="0">
                          <a:latin typeface="Gill Sans MT" panose="020B0502020104020203" pitchFamily="34" charset="77"/>
                        </a:rPr>
                        <a:t> </a:t>
                      </a:r>
                      <a:r>
                        <a:rPr lang="en-GB" sz="1200" b="1" dirty="0">
                          <a:solidFill>
                            <a:schemeClr val="bg1"/>
                          </a:solidFill>
                          <a:latin typeface="Gill Sans MT" panose="020B0502020104020203" pitchFamily="34" charset="77"/>
                        </a:rPr>
                        <a:t>GOLDEN VOCABULARY</a:t>
                      </a:r>
                    </a:p>
                  </a:txBody>
                  <a:tcPr anchor="ctr">
                    <a:solidFill>
                      <a:schemeClr val="accent4"/>
                    </a:solidFill>
                  </a:tcPr>
                </a:tc>
                <a:tc hMerge="1">
                  <a:txBody>
                    <a:bodyPr/>
                    <a:lstStyle/>
                    <a:p>
                      <a:pPr algn="ctr"/>
                      <a:endParaRPr lang="en-GB" sz="1200" dirty="0">
                        <a:latin typeface="Gill Sans MT" panose="020B0502020104020203" pitchFamily="34" charset="77"/>
                      </a:endParaRPr>
                    </a:p>
                  </a:txBody>
                  <a:tcPr anchor="ctr"/>
                </a:tc>
                <a:extLst>
                  <a:ext uri="{0D108BD9-81ED-4DB2-BD59-A6C34878D82A}">
                    <a16:rowId xmlns:a16="http://schemas.microsoft.com/office/drawing/2014/main" val="3095864142"/>
                  </a:ext>
                </a:extLst>
              </a:tr>
              <a:tr h="491372">
                <a:tc>
                  <a:txBody>
                    <a:bodyPr/>
                    <a:lstStyle/>
                    <a:p>
                      <a:pPr algn="ctr"/>
                      <a:r>
                        <a:rPr lang="en-GB" sz="1200" b="1" dirty="0">
                          <a:solidFill>
                            <a:srgbClr val="FFC000"/>
                          </a:solidFill>
                          <a:latin typeface="Gill Sans MT" panose="020B0502020104020203" pitchFamily="34" charset="77"/>
                        </a:rPr>
                        <a:t>World War 1</a:t>
                      </a:r>
                    </a:p>
                  </a:txBody>
                  <a:tcPr anchor="ctr"/>
                </a:tc>
                <a:tc>
                  <a:txBody>
                    <a:bodyPr/>
                    <a:lstStyle/>
                    <a:p>
                      <a:pPr algn="ctr"/>
                      <a:r>
                        <a:rPr lang="en-GB" sz="1200" dirty="0">
                          <a:latin typeface="Gill Sans MT" panose="020B0502020104020203" pitchFamily="34" charset="77"/>
                        </a:rPr>
                        <a:t>The</a:t>
                      </a:r>
                      <a:r>
                        <a:rPr lang="en-GB" sz="1200" baseline="0" dirty="0">
                          <a:latin typeface="Gill Sans MT" panose="020B0502020104020203" pitchFamily="34" charset="77"/>
                        </a:rPr>
                        <a:t> wars were started when one country </a:t>
                      </a:r>
                      <a:r>
                        <a:rPr lang="en-GB" sz="1200" b="1" baseline="0" dirty="0">
                          <a:solidFill>
                            <a:srgbClr val="FF0000"/>
                          </a:solidFill>
                          <a:latin typeface="Gill Sans MT" panose="020B0502020104020203" pitchFamily="34" charset="77"/>
                        </a:rPr>
                        <a:t>invaded</a:t>
                      </a:r>
                      <a:r>
                        <a:rPr lang="en-GB" sz="1200" baseline="0" dirty="0">
                          <a:solidFill>
                            <a:srgbClr val="FF0000"/>
                          </a:solidFill>
                          <a:latin typeface="Gill Sans MT" panose="020B0502020104020203" pitchFamily="34" charset="77"/>
                        </a:rPr>
                        <a:t> </a:t>
                      </a:r>
                      <a:r>
                        <a:rPr lang="en-GB" sz="1200" baseline="0" dirty="0">
                          <a:latin typeface="Gill Sans MT" panose="020B0502020104020203" pitchFamily="34" charset="77"/>
                        </a:rPr>
                        <a:t>another.</a:t>
                      </a:r>
                      <a:endParaRPr lang="en-GB" sz="1200" dirty="0">
                        <a:latin typeface="Gill Sans MT" panose="020B0502020104020203" pitchFamily="34" charset="77"/>
                      </a:endParaRPr>
                    </a:p>
                  </a:txBody>
                  <a:tcPr anchor="ctr"/>
                </a:tc>
                <a:extLst>
                  <a:ext uri="{0D108BD9-81ED-4DB2-BD59-A6C34878D82A}">
                    <a16:rowId xmlns:a16="http://schemas.microsoft.com/office/drawing/2014/main" val="144233429"/>
                  </a:ext>
                </a:extLst>
              </a:tr>
              <a:tr h="49137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a:solidFill>
                            <a:srgbClr val="FFC000"/>
                          </a:solidFill>
                          <a:latin typeface="Gill Sans MT" panose="020B0502020104020203" pitchFamily="34" charset="77"/>
                        </a:rPr>
                        <a:t>World War 1</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The </a:t>
                      </a:r>
                      <a:r>
                        <a:rPr lang="en-GB" sz="1200" b="1" dirty="0">
                          <a:solidFill>
                            <a:srgbClr val="FF0000"/>
                          </a:solidFill>
                          <a:latin typeface="Gill Sans MT" panose="020B0502020104020203" pitchFamily="34" charset="77"/>
                        </a:rPr>
                        <a:t>armies</a:t>
                      </a:r>
                      <a:r>
                        <a:rPr lang="en-GB" sz="1200" dirty="0">
                          <a:solidFill>
                            <a:srgbClr val="FF0000"/>
                          </a:solidFill>
                          <a:latin typeface="Gill Sans MT" panose="020B0502020104020203" pitchFamily="34" charset="77"/>
                        </a:rPr>
                        <a:t> </a:t>
                      </a:r>
                      <a:r>
                        <a:rPr lang="en-GB" sz="1200" dirty="0">
                          <a:latin typeface="Gill Sans MT" panose="020B0502020104020203" pitchFamily="34" charset="77"/>
                        </a:rPr>
                        <a:t>from each country fought each other for control.</a:t>
                      </a:r>
                    </a:p>
                  </a:txBody>
                  <a:tcPr anchor="ctr"/>
                </a:tc>
                <a:extLst>
                  <a:ext uri="{0D108BD9-81ED-4DB2-BD59-A6C34878D82A}">
                    <a16:rowId xmlns:a16="http://schemas.microsoft.com/office/drawing/2014/main" val="3708563774"/>
                  </a:ext>
                </a:extLst>
              </a:tr>
              <a:tr h="491372">
                <a:tc>
                  <a:txBody>
                    <a:bodyPr/>
                    <a:lstStyle/>
                    <a:p>
                      <a:pPr algn="ctr"/>
                      <a:r>
                        <a:rPr lang="en-GB" sz="1200" b="1" dirty="0">
                          <a:solidFill>
                            <a:srgbClr val="FFC000"/>
                          </a:solidFill>
                          <a:latin typeface="Gill Sans MT" panose="020B0502020104020203" pitchFamily="34" charset="77"/>
                        </a:rPr>
                        <a:t>World War 1</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In each war,</a:t>
                      </a:r>
                      <a:r>
                        <a:rPr lang="en-GB" sz="1200" baseline="0" dirty="0">
                          <a:latin typeface="Gill Sans MT" panose="020B0502020104020203" pitchFamily="34" charset="77"/>
                        </a:rPr>
                        <a:t> the countries </a:t>
                      </a:r>
                      <a:r>
                        <a:rPr lang="en-GB" sz="1200" b="1" baseline="0" dirty="0">
                          <a:solidFill>
                            <a:srgbClr val="FF0000"/>
                          </a:solidFill>
                          <a:latin typeface="Gill Sans MT" panose="020B0502020104020203" pitchFamily="34" charset="77"/>
                        </a:rPr>
                        <a:t>battled</a:t>
                      </a:r>
                      <a:r>
                        <a:rPr lang="en-GB" sz="1200" baseline="0" dirty="0">
                          <a:solidFill>
                            <a:srgbClr val="FF0000"/>
                          </a:solidFill>
                          <a:latin typeface="Gill Sans MT" panose="020B0502020104020203" pitchFamily="34" charset="77"/>
                        </a:rPr>
                        <a:t> </a:t>
                      </a:r>
                      <a:r>
                        <a:rPr lang="en-GB" sz="1200" baseline="0" dirty="0">
                          <a:latin typeface="Gill Sans MT" panose="020B0502020104020203" pitchFamily="34" charset="77"/>
                        </a:rPr>
                        <a:t>against each other.</a:t>
                      </a:r>
                      <a:endParaRPr lang="en-GB" sz="1200" dirty="0">
                        <a:latin typeface="Gill Sans MT" panose="020B0502020104020203" pitchFamily="34" charset="77"/>
                      </a:endParaRPr>
                    </a:p>
                  </a:txBody>
                  <a:tcPr anchor="ctr"/>
                </a:tc>
                <a:extLst>
                  <a:ext uri="{0D108BD9-81ED-4DB2-BD59-A6C34878D82A}">
                    <a16:rowId xmlns:a16="http://schemas.microsoft.com/office/drawing/2014/main" val="152157742"/>
                  </a:ext>
                </a:extLst>
              </a:tr>
              <a:tr h="491372">
                <a:tc>
                  <a:txBody>
                    <a:bodyPr/>
                    <a:lstStyle/>
                    <a:p>
                      <a:pPr algn="ctr"/>
                      <a:r>
                        <a:rPr lang="en-GB" sz="1200" b="1" dirty="0">
                          <a:solidFill>
                            <a:srgbClr val="FFC000"/>
                          </a:solidFill>
                          <a:latin typeface="Gill Sans MT" panose="020B0502020104020203" pitchFamily="34" charset="77"/>
                        </a:rPr>
                        <a:t>World War 1</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The </a:t>
                      </a:r>
                      <a:r>
                        <a:rPr lang="en-GB" sz="1200" b="1" dirty="0">
                          <a:solidFill>
                            <a:srgbClr val="FF0000"/>
                          </a:solidFill>
                          <a:latin typeface="Gill Sans MT" panose="020B0502020104020203" pitchFamily="34" charset="77"/>
                        </a:rPr>
                        <a:t>governments</a:t>
                      </a:r>
                      <a:r>
                        <a:rPr lang="en-GB" sz="1200" baseline="0" dirty="0">
                          <a:solidFill>
                            <a:srgbClr val="FF0000"/>
                          </a:solidFill>
                          <a:latin typeface="Gill Sans MT" panose="020B0502020104020203" pitchFamily="34" charset="77"/>
                        </a:rPr>
                        <a:t> </a:t>
                      </a:r>
                      <a:r>
                        <a:rPr lang="en-GB" sz="1200" baseline="0" dirty="0">
                          <a:latin typeface="Gill Sans MT" panose="020B0502020104020203" pitchFamily="34" charset="77"/>
                        </a:rPr>
                        <a:t>of each country decided whether to join the war.</a:t>
                      </a:r>
                      <a:endParaRPr lang="en-GB" sz="1200" dirty="0">
                        <a:latin typeface="Gill Sans MT" panose="020B0502020104020203" pitchFamily="34" charset="77"/>
                      </a:endParaRPr>
                    </a:p>
                  </a:txBody>
                  <a:tcPr anchor="ctr"/>
                </a:tc>
                <a:extLst>
                  <a:ext uri="{0D108BD9-81ED-4DB2-BD59-A6C34878D82A}">
                    <a16:rowId xmlns:a16="http://schemas.microsoft.com/office/drawing/2014/main" val="3127595459"/>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68061145"/>
              </p:ext>
            </p:extLst>
          </p:nvPr>
        </p:nvGraphicFramePr>
        <p:xfrm>
          <a:off x="4711787" y="1381716"/>
          <a:ext cx="7585722" cy="1524000"/>
        </p:xfrm>
        <a:graphic>
          <a:graphicData uri="http://schemas.openxmlformats.org/drawingml/2006/table">
            <a:tbl>
              <a:tblPr firstRow="1" bandRow="1">
                <a:tableStyleId>{5C22544A-7EE6-4342-B048-85BDC9FD1C3A}</a:tableStyleId>
              </a:tblPr>
              <a:tblGrid>
                <a:gridCol w="842858">
                  <a:extLst>
                    <a:ext uri="{9D8B030D-6E8A-4147-A177-3AD203B41FA5}">
                      <a16:colId xmlns:a16="http://schemas.microsoft.com/office/drawing/2014/main" val="20000"/>
                    </a:ext>
                  </a:extLst>
                </a:gridCol>
                <a:gridCol w="842858">
                  <a:extLst>
                    <a:ext uri="{9D8B030D-6E8A-4147-A177-3AD203B41FA5}">
                      <a16:colId xmlns:a16="http://schemas.microsoft.com/office/drawing/2014/main" val="20001"/>
                    </a:ext>
                  </a:extLst>
                </a:gridCol>
                <a:gridCol w="842858">
                  <a:extLst>
                    <a:ext uri="{9D8B030D-6E8A-4147-A177-3AD203B41FA5}">
                      <a16:colId xmlns:a16="http://schemas.microsoft.com/office/drawing/2014/main" val="20002"/>
                    </a:ext>
                  </a:extLst>
                </a:gridCol>
                <a:gridCol w="842858">
                  <a:extLst>
                    <a:ext uri="{9D8B030D-6E8A-4147-A177-3AD203B41FA5}">
                      <a16:colId xmlns:a16="http://schemas.microsoft.com/office/drawing/2014/main" val="20003"/>
                    </a:ext>
                  </a:extLst>
                </a:gridCol>
                <a:gridCol w="842858">
                  <a:extLst>
                    <a:ext uri="{9D8B030D-6E8A-4147-A177-3AD203B41FA5}">
                      <a16:colId xmlns:a16="http://schemas.microsoft.com/office/drawing/2014/main" val="20004"/>
                    </a:ext>
                  </a:extLst>
                </a:gridCol>
                <a:gridCol w="842858">
                  <a:extLst>
                    <a:ext uri="{9D8B030D-6E8A-4147-A177-3AD203B41FA5}">
                      <a16:colId xmlns:a16="http://schemas.microsoft.com/office/drawing/2014/main" val="20005"/>
                    </a:ext>
                  </a:extLst>
                </a:gridCol>
                <a:gridCol w="842858">
                  <a:extLst>
                    <a:ext uri="{9D8B030D-6E8A-4147-A177-3AD203B41FA5}">
                      <a16:colId xmlns:a16="http://schemas.microsoft.com/office/drawing/2014/main" val="20006"/>
                    </a:ext>
                  </a:extLst>
                </a:gridCol>
                <a:gridCol w="842858">
                  <a:extLst>
                    <a:ext uri="{9D8B030D-6E8A-4147-A177-3AD203B41FA5}">
                      <a16:colId xmlns:a16="http://schemas.microsoft.com/office/drawing/2014/main" val="20007"/>
                    </a:ext>
                  </a:extLst>
                </a:gridCol>
                <a:gridCol w="842858">
                  <a:extLst>
                    <a:ext uri="{9D8B030D-6E8A-4147-A177-3AD203B41FA5}">
                      <a16:colId xmlns:a16="http://schemas.microsoft.com/office/drawing/2014/main" val="20008"/>
                    </a:ext>
                  </a:extLst>
                </a:gridCol>
              </a:tblGrid>
              <a:tr h="228363">
                <a:tc>
                  <a:txBody>
                    <a:bodyPr/>
                    <a:lstStyle/>
                    <a:p>
                      <a:pPr algn="ctr"/>
                      <a:r>
                        <a:rPr lang="en-GB" sz="900" dirty="0">
                          <a:solidFill>
                            <a:schemeClr val="bg1"/>
                          </a:solidFill>
                          <a:latin typeface="Gill Sans MT" panose="020B0502020104020203" pitchFamily="34" charset="77"/>
                        </a:rPr>
                        <a:t>September 1</a:t>
                      </a:r>
                      <a:r>
                        <a:rPr lang="en-GB" sz="900" baseline="30000" dirty="0">
                          <a:solidFill>
                            <a:schemeClr val="bg1"/>
                          </a:solidFill>
                          <a:latin typeface="Gill Sans MT" panose="020B0502020104020203" pitchFamily="34" charset="77"/>
                        </a:rPr>
                        <a:t>st</a:t>
                      </a:r>
                      <a:r>
                        <a:rPr lang="en-GB" sz="900" dirty="0">
                          <a:solidFill>
                            <a:schemeClr val="bg1"/>
                          </a:solidFill>
                          <a:latin typeface="Gill Sans MT" panose="020B0502020104020203" pitchFamily="34" charset="77"/>
                        </a:rPr>
                        <a:t> </a:t>
                      </a:r>
                      <a:r>
                        <a:rPr lang="en-GB" sz="900" baseline="0" dirty="0">
                          <a:solidFill>
                            <a:schemeClr val="bg1"/>
                          </a:solidFill>
                          <a:latin typeface="Gill Sans MT" panose="020B0502020104020203" pitchFamily="34" charset="77"/>
                        </a:rPr>
                        <a:t> 1939</a:t>
                      </a:r>
                      <a:endParaRPr lang="en-GB" sz="900" dirty="0">
                        <a:solidFill>
                          <a:schemeClr val="bg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dirty="0">
                          <a:solidFill>
                            <a:schemeClr val="bg1"/>
                          </a:solidFill>
                          <a:latin typeface="Gill Sans MT" panose="020B0502020104020203" pitchFamily="34" charset="77"/>
                        </a:rPr>
                        <a:t>September 3</a:t>
                      </a:r>
                      <a:r>
                        <a:rPr lang="en-GB" sz="900" baseline="30000" dirty="0">
                          <a:solidFill>
                            <a:schemeClr val="bg1"/>
                          </a:solidFill>
                          <a:latin typeface="Gill Sans MT" panose="020B0502020104020203" pitchFamily="34" charset="77"/>
                        </a:rPr>
                        <a:t>rd</a:t>
                      </a:r>
                      <a:r>
                        <a:rPr lang="en-GB" sz="900" dirty="0">
                          <a:solidFill>
                            <a:schemeClr val="bg1"/>
                          </a:solidFill>
                          <a:latin typeface="Gill Sans MT" panose="020B0502020104020203" pitchFamily="34" charset="77"/>
                        </a:rPr>
                        <a:t> </a:t>
                      </a:r>
                      <a:r>
                        <a:rPr lang="en-GB" sz="900" baseline="0" dirty="0">
                          <a:solidFill>
                            <a:schemeClr val="bg1"/>
                          </a:solidFill>
                          <a:latin typeface="Gill Sans MT" panose="020B0502020104020203" pitchFamily="34" charset="77"/>
                        </a:rPr>
                        <a:t> 1939</a:t>
                      </a:r>
                      <a:endParaRPr lang="en-GB" sz="900" dirty="0">
                        <a:solidFill>
                          <a:schemeClr val="bg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900" dirty="0">
                          <a:solidFill>
                            <a:schemeClr val="bg1"/>
                          </a:solidFill>
                          <a:latin typeface="Gill Sans MT" panose="020B0502020104020203" pitchFamily="34" charset="77"/>
                        </a:rPr>
                        <a:t>May</a:t>
                      </a:r>
                      <a:r>
                        <a:rPr lang="en-GB" sz="900" baseline="0" dirty="0">
                          <a:solidFill>
                            <a:schemeClr val="bg1"/>
                          </a:solidFill>
                          <a:latin typeface="Gill Sans MT" panose="020B0502020104020203" pitchFamily="34" charset="77"/>
                        </a:rPr>
                        <a:t> 26</a:t>
                      </a:r>
                      <a:r>
                        <a:rPr lang="en-GB" sz="900" baseline="30000" dirty="0">
                          <a:solidFill>
                            <a:schemeClr val="bg1"/>
                          </a:solidFill>
                          <a:latin typeface="Gill Sans MT" panose="020B0502020104020203" pitchFamily="34" charset="77"/>
                        </a:rPr>
                        <a:t>th</a:t>
                      </a:r>
                      <a:r>
                        <a:rPr lang="en-GB" sz="900" baseline="0" dirty="0">
                          <a:solidFill>
                            <a:schemeClr val="bg1"/>
                          </a:solidFill>
                          <a:latin typeface="Gill Sans MT" panose="020B0502020104020203" pitchFamily="34" charset="77"/>
                        </a:rPr>
                        <a:t> 1940</a:t>
                      </a:r>
                      <a:endParaRPr lang="en-GB" sz="900" dirty="0">
                        <a:solidFill>
                          <a:schemeClr val="bg1"/>
                        </a:solidFill>
                        <a:latin typeface="Gill Sans MT" panose="020B050202010402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dirty="0">
                          <a:solidFill>
                            <a:schemeClr val="bg1"/>
                          </a:solidFill>
                          <a:latin typeface="Gill Sans MT" panose="020B0502020104020203" pitchFamily="34" charset="77"/>
                        </a:rPr>
                        <a:t>July 10</a:t>
                      </a:r>
                      <a:r>
                        <a:rPr lang="en-GB" sz="900" baseline="30000" dirty="0">
                          <a:solidFill>
                            <a:schemeClr val="bg1"/>
                          </a:solidFill>
                          <a:latin typeface="Gill Sans MT" panose="020B0502020104020203" pitchFamily="34" charset="77"/>
                        </a:rPr>
                        <a:t>th</a:t>
                      </a:r>
                      <a:r>
                        <a:rPr lang="en-GB" sz="900" dirty="0">
                          <a:solidFill>
                            <a:schemeClr val="bg1"/>
                          </a:solidFill>
                          <a:latin typeface="Gill Sans MT" panose="020B0502020104020203" pitchFamily="34" charset="77"/>
                        </a:rPr>
                        <a:t> 1940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dirty="0">
                          <a:solidFill>
                            <a:schemeClr val="bg1"/>
                          </a:solidFill>
                          <a:latin typeface="Gill Sans MT" panose="020B0502020104020203" pitchFamily="34" charset="77"/>
                        </a:rPr>
                        <a:t>September 7</a:t>
                      </a:r>
                      <a:r>
                        <a:rPr lang="en-GB" sz="900" baseline="30000" dirty="0">
                          <a:solidFill>
                            <a:schemeClr val="bg1"/>
                          </a:solidFill>
                          <a:latin typeface="Gill Sans MT" panose="020B0502020104020203" pitchFamily="34" charset="77"/>
                        </a:rPr>
                        <a:t>th</a:t>
                      </a:r>
                      <a:r>
                        <a:rPr lang="en-GB" sz="900" dirty="0">
                          <a:solidFill>
                            <a:schemeClr val="bg1"/>
                          </a:solidFill>
                          <a:latin typeface="Gill Sans MT" panose="020B0502020104020203" pitchFamily="34" charset="77"/>
                        </a:rPr>
                        <a:t> 1940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900" dirty="0">
                          <a:solidFill>
                            <a:schemeClr val="bg1"/>
                          </a:solidFill>
                          <a:latin typeface="Gill Sans MT" panose="020B0502020104020203" pitchFamily="34" charset="77"/>
                        </a:rPr>
                        <a:t>December 7</a:t>
                      </a:r>
                      <a:r>
                        <a:rPr lang="en-GB" sz="900" baseline="30000" dirty="0">
                          <a:solidFill>
                            <a:schemeClr val="bg1"/>
                          </a:solidFill>
                          <a:latin typeface="Gill Sans MT" panose="020B0502020104020203" pitchFamily="34" charset="77"/>
                        </a:rPr>
                        <a:t>th</a:t>
                      </a:r>
                      <a:r>
                        <a:rPr lang="en-GB" sz="900" dirty="0">
                          <a:solidFill>
                            <a:schemeClr val="bg1"/>
                          </a:solidFill>
                          <a:latin typeface="Gill Sans MT" panose="020B0502020104020203" pitchFamily="34" charset="77"/>
                        </a:rPr>
                        <a:t> 1941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900" dirty="0">
                          <a:solidFill>
                            <a:schemeClr val="bg1"/>
                          </a:solidFill>
                          <a:latin typeface="Gill Sans MT" panose="020B0502020104020203" pitchFamily="34" charset="77"/>
                        </a:rPr>
                        <a:t>June 6</a:t>
                      </a:r>
                      <a:r>
                        <a:rPr lang="en-GB" sz="900" baseline="30000" dirty="0">
                          <a:solidFill>
                            <a:schemeClr val="bg1"/>
                          </a:solidFill>
                          <a:latin typeface="Gill Sans MT" panose="020B0502020104020203" pitchFamily="34" charset="77"/>
                        </a:rPr>
                        <a:t>th</a:t>
                      </a:r>
                      <a:r>
                        <a:rPr lang="en-GB" sz="900" dirty="0">
                          <a:solidFill>
                            <a:schemeClr val="bg1"/>
                          </a:solidFill>
                          <a:latin typeface="Gill Sans MT" panose="020B0502020104020203" pitchFamily="34" charset="77"/>
                        </a:rPr>
                        <a:t> 1944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900" dirty="0">
                          <a:solidFill>
                            <a:schemeClr val="bg1"/>
                          </a:solidFill>
                          <a:latin typeface="Gill Sans MT" panose="020B0502020104020203" pitchFamily="34" charset="77"/>
                        </a:rPr>
                        <a:t>May 7</a:t>
                      </a:r>
                      <a:r>
                        <a:rPr lang="en-GB" sz="900" baseline="30000" dirty="0">
                          <a:solidFill>
                            <a:schemeClr val="bg1"/>
                          </a:solidFill>
                          <a:latin typeface="Gill Sans MT" panose="020B0502020104020203" pitchFamily="34" charset="77"/>
                        </a:rPr>
                        <a:t>th</a:t>
                      </a:r>
                      <a:r>
                        <a:rPr lang="en-GB" sz="900" dirty="0">
                          <a:solidFill>
                            <a:schemeClr val="bg1"/>
                          </a:solidFill>
                          <a:latin typeface="Gill Sans MT" panose="020B0502020104020203" pitchFamily="34" charset="77"/>
                        </a:rPr>
                        <a:t> 1945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900" dirty="0">
                          <a:solidFill>
                            <a:schemeClr val="bg1"/>
                          </a:solidFill>
                          <a:latin typeface="Gill Sans MT" panose="020B0502020104020203" pitchFamily="34" charset="77"/>
                        </a:rPr>
                        <a:t>August 6</a:t>
                      </a:r>
                      <a:r>
                        <a:rPr lang="en-GB" sz="900" baseline="30000" dirty="0">
                          <a:solidFill>
                            <a:schemeClr val="bg1"/>
                          </a:solidFill>
                          <a:latin typeface="Gill Sans MT" panose="020B0502020104020203" pitchFamily="34" charset="77"/>
                        </a:rPr>
                        <a:t>th</a:t>
                      </a:r>
                      <a:r>
                        <a:rPr lang="en-GB" sz="900" baseline="0" dirty="0">
                          <a:solidFill>
                            <a:schemeClr val="bg1"/>
                          </a:solidFill>
                          <a:latin typeface="Gill Sans MT" panose="020B0502020104020203" pitchFamily="34" charset="77"/>
                        </a:rPr>
                        <a:t>/</a:t>
                      </a:r>
                      <a:r>
                        <a:rPr lang="en-GB" sz="900" dirty="0">
                          <a:solidFill>
                            <a:schemeClr val="bg1"/>
                          </a:solidFill>
                          <a:latin typeface="Gill Sans MT" panose="020B0502020104020203" pitchFamily="34" charset="77"/>
                        </a:rPr>
                        <a:t> 9</a:t>
                      </a:r>
                      <a:r>
                        <a:rPr lang="en-GB" sz="900" baseline="30000" dirty="0">
                          <a:solidFill>
                            <a:schemeClr val="bg1"/>
                          </a:solidFill>
                          <a:latin typeface="Gill Sans MT" panose="020B0502020104020203" pitchFamily="34" charset="77"/>
                        </a:rPr>
                        <a:t>th</a:t>
                      </a:r>
                      <a:r>
                        <a:rPr lang="en-GB" sz="900" dirty="0">
                          <a:solidFill>
                            <a:schemeClr val="bg1"/>
                          </a:solidFill>
                          <a:latin typeface="Gill Sans MT" panose="020B0502020104020203" pitchFamily="34" charset="77"/>
                        </a:rPr>
                        <a:t> 1945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95335">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a:solidFill>
                            <a:schemeClr val="tx1"/>
                          </a:solidFill>
                          <a:latin typeface="Gill Sans MT" panose="020B0502020104020203"/>
                        </a:rPr>
                        <a:t>German</a:t>
                      </a:r>
                      <a:r>
                        <a:rPr lang="en-GB" sz="1000" b="0" baseline="0" dirty="0">
                          <a:solidFill>
                            <a:schemeClr val="tx1"/>
                          </a:solidFill>
                          <a:latin typeface="Gill Sans MT" panose="020B0502020104020203"/>
                        </a:rPr>
                        <a:t> troops invade Poland </a:t>
                      </a:r>
                      <a:endParaRPr lang="en-GB" sz="1000" b="0" dirty="0">
                        <a:solidFill>
                          <a:schemeClr val="tx1"/>
                        </a:solidFill>
                        <a:latin typeface="Gill Sans MT" panose="020B0502020104020203"/>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a:solidFill>
                            <a:schemeClr val="tx1"/>
                          </a:solidFill>
                          <a:latin typeface="Gill Sans MT" panose="020B0502020104020203"/>
                        </a:rPr>
                        <a:t>Britain and France</a:t>
                      </a:r>
                      <a:r>
                        <a:rPr lang="en-GB" sz="1000" b="0" baseline="0">
                          <a:solidFill>
                            <a:schemeClr val="tx1"/>
                          </a:solidFill>
                          <a:latin typeface="Gill Sans MT" panose="020B0502020104020203"/>
                        </a:rPr>
                        <a:t> declare war on Germany</a:t>
                      </a:r>
                      <a:endParaRPr lang="en-GB" sz="1000" b="0" dirty="0">
                        <a:solidFill>
                          <a:schemeClr val="tx1"/>
                        </a:solidFill>
                        <a:latin typeface="Gill Sans MT" panose="020B0502020104020203"/>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a:solidFill>
                            <a:schemeClr val="tx1"/>
                          </a:solidFill>
                          <a:latin typeface="Gill Sans MT" panose="020B0502020104020203"/>
                        </a:rPr>
                        <a:t>Allied forces are evacuated from Dunkirk</a:t>
                      </a:r>
                      <a:r>
                        <a:rPr lang="en-GB" sz="1000" b="0" baseline="0" dirty="0">
                          <a:solidFill>
                            <a:schemeClr val="tx1"/>
                          </a:solidFill>
                          <a:latin typeface="Gill Sans MT" panose="020B0502020104020203"/>
                        </a:rPr>
                        <a:t> in France</a:t>
                      </a:r>
                      <a:endParaRPr lang="en-GB" sz="1000" b="0" dirty="0">
                        <a:solidFill>
                          <a:schemeClr val="tx1"/>
                        </a:solidFill>
                        <a:latin typeface="Gill Sans MT" panose="020B0502020104020203"/>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00" b="0" dirty="0">
                          <a:solidFill>
                            <a:schemeClr val="tx1"/>
                          </a:solidFill>
                          <a:latin typeface="Gill Sans MT" panose="020B0502020104020203"/>
                        </a:rPr>
                        <a:t>The Battle</a:t>
                      </a:r>
                      <a:r>
                        <a:rPr lang="en-GB" sz="1000" b="0" baseline="0" dirty="0">
                          <a:solidFill>
                            <a:schemeClr val="tx1"/>
                          </a:solidFill>
                          <a:latin typeface="Gill Sans MT" panose="020B0502020104020203"/>
                        </a:rPr>
                        <a:t> of Britain begins</a:t>
                      </a:r>
                      <a:endParaRPr lang="en-GB" sz="1000" b="0" dirty="0">
                        <a:solidFill>
                          <a:schemeClr val="tx1"/>
                        </a:solidFill>
                        <a:latin typeface="Gill Sans MT" panose="020B0502020104020203"/>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00" b="0" dirty="0">
                          <a:solidFill>
                            <a:schemeClr val="tx1"/>
                          </a:solidFill>
                          <a:latin typeface="Gill Sans MT" panose="020B0502020104020203"/>
                        </a:rPr>
                        <a:t>The</a:t>
                      </a:r>
                      <a:r>
                        <a:rPr lang="en-GB" sz="1000" b="0" baseline="0" dirty="0">
                          <a:solidFill>
                            <a:schemeClr val="tx1"/>
                          </a:solidFill>
                          <a:latin typeface="Gill Sans MT" panose="020B0502020104020203"/>
                        </a:rPr>
                        <a:t> Blitz begins</a:t>
                      </a:r>
                      <a:endParaRPr lang="en-GB" sz="1000" b="0" dirty="0">
                        <a:solidFill>
                          <a:schemeClr val="tx1"/>
                        </a:solidFill>
                        <a:latin typeface="Gill Sans MT" panose="020B0502020104020203"/>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00" b="0" dirty="0">
                          <a:solidFill>
                            <a:schemeClr val="tx1"/>
                          </a:solidFill>
                          <a:latin typeface="Gill Sans MT" panose="020B0502020104020203"/>
                        </a:rPr>
                        <a:t>Japan bombs</a:t>
                      </a:r>
                      <a:r>
                        <a:rPr lang="en-GB" sz="1000" b="0" baseline="0" dirty="0">
                          <a:solidFill>
                            <a:schemeClr val="tx1"/>
                          </a:solidFill>
                          <a:latin typeface="Gill Sans MT" panose="020B0502020104020203"/>
                        </a:rPr>
                        <a:t> Pearl Harbour in the US</a:t>
                      </a:r>
                      <a:endParaRPr lang="en-GB" sz="1000" b="0" dirty="0">
                        <a:solidFill>
                          <a:schemeClr val="tx1"/>
                        </a:solidFill>
                        <a:latin typeface="Gill Sans MT" panose="020B0502020104020203"/>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a:solidFill>
                            <a:schemeClr val="tx1"/>
                          </a:solidFill>
                          <a:latin typeface="Gill Sans MT" panose="020B0502020104020203"/>
                        </a:rPr>
                        <a:t>The D-Day</a:t>
                      </a:r>
                      <a:r>
                        <a:rPr lang="en-GB" sz="1000" b="0" baseline="0" dirty="0">
                          <a:solidFill>
                            <a:schemeClr val="tx1"/>
                          </a:solidFill>
                          <a:latin typeface="Gill Sans MT" panose="020B0502020104020203"/>
                        </a:rPr>
                        <a:t> landings </a:t>
                      </a:r>
                      <a:endParaRPr lang="en-GB" sz="1000" b="0" dirty="0">
                        <a:solidFill>
                          <a:schemeClr val="tx1"/>
                        </a:solidFill>
                        <a:latin typeface="Gill Sans MT" panose="020B0502020104020203"/>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a:solidFill>
                            <a:schemeClr val="tx1"/>
                          </a:solidFill>
                          <a:latin typeface="Gill Sans MT" panose="020B0502020104020203"/>
                        </a:rPr>
                        <a:t>Germany surrenders to the Allies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00" b="0" dirty="0">
                          <a:solidFill>
                            <a:schemeClr val="tx1"/>
                          </a:solidFill>
                          <a:latin typeface="Gill Sans MT" panose="020B0502020104020203"/>
                        </a:rPr>
                        <a:t>The US</a:t>
                      </a:r>
                      <a:r>
                        <a:rPr lang="en-GB" sz="1000" b="0" baseline="0" dirty="0">
                          <a:solidFill>
                            <a:schemeClr val="tx1"/>
                          </a:solidFill>
                          <a:latin typeface="Gill Sans MT" panose="020B0502020104020203"/>
                        </a:rPr>
                        <a:t> drops atomic bombs on two Japanese cities</a:t>
                      </a:r>
                      <a:endParaRPr lang="en-GB" sz="1000" b="0" dirty="0">
                        <a:solidFill>
                          <a:schemeClr val="tx1"/>
                        </a:solidFill>
                        <a:latin typeface="Gill Sans MT" panose="020B0502020104020203"/>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532375072"/>
              </p:ext>
            </p:extLst>
          </p:nvPr>
        </p:nvGraphicFramePr>
        <p:xfrm>
          <a:off x="4711787" y="3092430"/>
          <a:ext cx="2650371" cy="1663544"/>
        </p:xfrm>
        <a:graphic>
          <a:graphicData uri="http://schemas.openxmlformats.org/drawingml/2006/table">
            <a:tbl>
              <a:tblPr firstRow="1" bandRow="1">
                <a:tableStyleId>{5C22544A-7EE6-4342-B048-85BDC9FD1C3A}</a:tableStyleId>
              </a:tblPr>
              <a:tblGrid>
                <a:gridCol w="2650371">
                  <a:extLst>
                    <a:ext uri="{9D8B030D-6E8A-4147-A177-3AD203B41FA5}">
                      <a16:colId xmlns:a16="http://schemas.microsoft.com/office/drawing/2014/main" val="20000"/>
                    </a:ext>
                  </a:extLst>
                </a:gridCol>
              </a:tblGrid>
              <a:tr h="29315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dirty="0">
                          <a:solidFill>
                            <a:schemeClr val="tx1"/>
                          </a:solidFill>
                          <a:latin typeface="Gill Sans MT" panose="020B0502020104020203"/>
                        </a:rPr>
                        <a:t>Evacuation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370385">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0" dirty="0">
                          <a:solidFill>
                            <a:schemeClr val="tx1"/>
                          </a:solidFill>
                          <a:latin typeface="Gill Sans MT" panose="020B0502020104020203"/>
                        </a:rPr>
                        <a:t>During the War, over 3.5</a:t>
                      </a:r>
                      <a:r>
                        <a:rPr lang="en-GB" sz="1100" b="0" baseline="0" dirty="0">
                          <a:solidFill>
                            <a:schemeClr val="tx1"/>
                          </a:solidFill>
                          <a:latin typeface="Gill Sans MT" panose="020B0502020104020203"/>
                        </a:rPr>
                        <a:t> million children were sent from the cities, where it was believed they would be at less risk from bombing. They would</a:t>
                      </a:r>
                      <a:endParaRPr lang="en-GB" sz="1100" b="0" dirty="0">
                        <a:solidFill>
                          <a:schemeClr val="tx1"/>
                        </a:solidFill>
                        <a:latin typeface="Gill Sans MT" panose="020B0502020104020203"/>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890674444"/>
              </p:ext>
            </p:extLst>
          </p:nvPr>
        </p:nvGraphicFramePr>
        <p:xfrm>
          <a:off x="4721314" y="4841736"/>
          <a:ext cx="2650371" cy="1725719"/>
        </p:xfrm>
        <a:graphic>
          <a:graphicData uri="http://schemas.openxmlformats.org/drawingml/2006/table">
            <a:tbl>
              <a:tblPr firstRow="1" bandRow="1">
                <a:tableStyleId>{5C22544A-7EE6-4342-B048-85BDC9FD1C3A}</a:tableStyleId>
              </a:tblPr>
              <a:tblGrid>
                <a:gridCol w="2650371">
                  <a:extLst>
                    <a:ext uri="{9D8B030D-6E8A-4147-A177-3AD203B41FA5}">
                      <a16:colId xmlns:a16="http://schemas.microsoft.com/office/drawing/2014/main" val="20000"/>
                    </a:ext>
                  </a:extLst>
                </a:gridCol>
              </a:tblGrid>
              <a:tr h="29315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dirty="0">
                          <a:solidFill>
                            <a:schemeClr val="tx1"/>
                          </a:solidFill>
                          <a:latin typeface="Gill Sans MT" panose="020B0502020104020203"/>
                        </a:rPr>
                        <a:t>Rationing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370385">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0" dirty="0">
                          <a:solidFill>
                            <a:schemeClr val="tx1"/>
                          </a:solidFill>
                          <a:latin typeface="Gill Sans MT" panose="020B0502020104020203"/>
                        </a:rPr>
                        <a:t>As</a:t>
                      </a:r>
                      <a:r>
                        <a:rPr lang="en-GB" sz="1100" b="0" baseline="0" dirty="0">
                          <a:solidFill>
                            <a:schemeClr val="tx1"/>
                          </a:solidFill>
                          <a:latin typeface="Gill Sans MT" panose="020B0502020104020203"/>
                        </a:rPr>
                        <a:t> supply ships were being targeted by German bombers, food had to be conserved as much as possible. Every person was given a ration book with coupons that showed how much of each item was allowed. People were encouraged to grow as much of their own food as possible. </a:t>
                      </a:r>
                      <a:endParaRPr lang="en-GB" sz="1100" b="0" dirty="0">
                        <a:solidFill>
                          <a:schemeClr val="tx1"/>
                        </a:solidFill>
                        <a:latin typeface="Gill Sans MT" panose="020B0502020104020203"/>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770108898"/>
              </p:ext>
            </p:extLst>
          </p:nvPr>
        </p:nvGraphicFramePr>
        <p:xfrm>
          <a:off x="7455084" y="3097346"/>
          <a:ext cx="4842423" cy="1655589"/>
        </p:xfrm>
        <a:graphic>
          <a:graphicData uri="http://schemas.openxmlformats.org/drawingml/2006/table">
            <a:tbl>
              <a:tblPr firstRow="1" bandRow="1">
                <a:tableStyleId>{5C22544A-7EE6-4342-B048-85BDC9FD1C3A}</a:tableStyleId>
              </a:tblPr>
              <a:tblGrid>
                <a:gridCol w="1614141">
                  <a:extLst>
                    <a:ext uri="{9D8B030D-6E8A-4147-A177-3AD203B41FA5}">
                      <a16:colId xmlns:a16="http://schemas.microsoft.com/office/drawing/2014/main" val="20000"/>
                    </a:ext>
                  </a:extLst>
                </a:gridCol>
                <a:gridCol w="1614141">
                  <a:extLst>
                    <a:ext uri="{9D8B030D-6E8A-4147-A177-3AD203B41FA5}">
                      <a16:colId xmlns:a16="http://schemas.microsoft.com/office/drawing/2014/main" val="20001"/>
                    </a:ext>
                  </a:extLst>
                </a:gridCol>
                <a:gridCol w="1614141">
                  <a:extLst>
                    <a:ext uri="{9D8B030D-6E8A-4147-A177-3AD203B41FA5}">
                      <a16:colId xmlns:a16="http://schemas.microsoft.com/office/drawing/2014/main" val="20002"/>
                    </a:ext>
                  </a:extLst>
                </a:gridCol>
              </a:tblGrid>
              <a:tr h="296263">
                <a:tc gridSpan="3">
                  <a:txBody>
                    <a:bodyPr/>
                    <a:lstStyle/>
                    <a:p>
                      <a:pPr algn="ctr"/>
                      <a:r>
                        <a:rPr lang="en-GB" sz="1100" b="1" dirty="0">
                          <a:solidFill>
                            <a:schemeClr val="tx1"/>
                          </a:solidFill>
                          <a:latin typeface="Gill Sans MT" panose="020B0502020104020203"/>
                        </a:rPr>
                        <a:t>Key People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en-GB" sz="1100" dirty="0">
                        <a:latin typeface="Gill Sans MT" panose="020B0502020104020203"/>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en-GB" sz="1100" dirty="0">
                        <a:latin typeface="Gill Sans MT" panose="020B0502020104020203"/>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296263">
                <a:tc>
                  <a:txBody>
                    <a:bodyPr/>
                    <a:lstStyle/>
                    <a:p>
                      <a:pPr algn="ctr"/>
                      <a:r>
                        <a:rPr lang="en-GB" sz="1100" b="1" dirty="0">
                          <a:solidFill>
                            <a:schemeClr val="tx1"/>
                          </a:solidFill>
                          <a:latin typeface="Gill Sans MT" panose="020B0502020104020203"/>
                        </a:rPr>
                        <a:t>Winston Churchill</a:t>
                      </a:r>
                      <a:r>
                        <a:rPr lang="en-GB" sz="1100" b="1" baseline="0" dirty="0">
                          <a:solidFill>
                            <a:schemeClr val="tx1"/>
                          </a:solidFill>
                          <a:latin typeface="Gill Sans MT" panose="020B0502020104020203"/>
                        </a:rPr>
                        <a:t> </a:t>
                      </a:r>
                      <a:endParaRPr lang="en-GB" sz="1100" b="1" dirty="0">
                        <a:solidFill>
                          <a:schemeClr val="tx1"/>
                        </a:solidFill>
                        <a:latin typeface="Gill Sans MT" panose="020B0502020104020203"/>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100" b="1" dirty="0">
                          <a:solidFill>
                            <a:schemeClr val="tx1"/>
                          </a:solidFill>
                          <a:latin typeface="Gill Sans MT" panose="020B0502020104020203"/>
                        </a:rPr>
                        <a:t>Adolf Hitler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100" b="1" dirty="0">
                          <a:solidFill>
                            <a:schemeClr val="tx1"/>
                          </a:solidFill>
                          <a:latin typeface="Gill Sans MT" panose="020B0502020104020203"/>
                        </a:rPr>
                        <a:t>Anne</a:t>
                      </a:r>
                      <a:r>
                        <a:rPr lang="en-GB" sz="1100" b="1" baseline="0" dirty="0">
                          <a:solidFill>
                            <a:schemeClr val="tx1"/>
                          </a:solidFill>
                          <a:latin typeface="Gill Sans MT" panose="020B0502020104020203"/>
                        </a:rPr>
                        <a:t> Frank </a:t>
                      </a:r>
                      <a:endParaRPr lang="en-GB" sz="1100" b="1" dirty="0">
                        <a:solidFill>
                          <a:schemeClr val="tx1"/>
                        </a:solidFill>
                        <a:latin typeface="Gill Sans MT" panose="020B0502020104020203"/>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06306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0" dirty="0">
                          <a:solidFill>
                            <a:schemeClr val="tx1"/>
                          </a:solidFill>
                          <a:latin typeface="Gill Sans MT" panose="020B0502020104020203"/>
                        </a:rPr>
                        <a:t>Winston Churchill</a:t>
                      </a:r>
                      <a:r>
                        <a:rPr lang="en-GB" sz="1100" b="0" baseline="0" dirty="0">
                          <a:solidFill>
                            <a:schemeClr val="tx1"/>
                          </a:solidFill>
                          <a:latin typeface="Gill Sans MT" panose="020B0502020104020203"/>
                        </a:rPr>
                        <a:t> was the Prime Minister who led Britain to victory in the Second World War.</a:t>
                      </a:r>
                      <a:endParaRPr lang="en-GB" sz="1100" b="0" dirty="0">
                        <a:solidFill>
                          <a:schemeClr val="tx1"/>
                        </a:solidFill>
                        <a:latin typeface="Gill Sans MT" panose="020B0502020104020203"/>
                      </a:endParaRPr>
                    </a:p>
                    <a:p>
                      <a:pPr algn="ctr"/>
                      <a:endParaRPr lang="en-GB" sz="1100" b="0" dirty="0">
                        <a:solidFill>
                          <a:schemeClr val="tx1"/>
                        </a:solidFill>
                        <a:latin typeface="Gill Sans MT" panose="020B0502020104020203"/>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100" b="0" dirty="0">
                          <a:solidFill>
                            <a:schemeClr val="tx1"/>
                          </a:solidFill>
                          <a:latin typeface="Gill Sans MT" panose="020B0502020104020203"/>
                        </a:rPr>
                        <a:t>Adolf Hitler was the leader </a:t>
                      </a:r>
                      <a:r>
                        <a:rPr lang="en-GB" sz="1100" b="0" baseline="0" dirty="0">
                          <a:solidFill>
                            <a:schemeClr val="tx1"/>
                          </a:solidFill>
                          <a:latin typeface="Gill Sans MT" panose="020B0502020104020203"/>
                        </a:rPr>
                        <a:t>of the Nazi Party and one of the most powerful dictators. He orchestrated WW2.</a:t>
                      </a:r>
                      <a:endParaRPr lang="en-GB" sz="1100" b="0" dirty="0">
                        <a:solidFill>
                          <a:schemeClr val="tx1"/>
                        </a:solidFill>
                        <a:latin typeface="Gill Sans MT" panose="020B0502020104020203"/>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100" b="0" dirty="0">
                          <a:solidFill>
                            <a:schemeClr val="tx1"/>
                          </a:solidFill>
                          <a:latin typeface="Gill Sans MT" panose="020B0502020104020203"/>
                        </a:rPr>
                        <a:t>Anne Frank</a:t>
                      </a:r>
                      <a:r>
                        <a:rPr lang="en-GB" sz="1100" b="0" baseline="0" dirty="0">
                          <a:solidFill>
                            <a:schemeClr val="tx1"/>
                          </a:solidFill>
                          <a:latin typeface="Gill Sans MT" panose="020B0502020104020203"/>
                        </a:rPr>
                        <a:t> was a teenager who kept a diary documenting life under Nazi occupation.</a:t>
                      </a:r>
                      <a:endParaRPr lang="en-GB" sz="1100" b="0" dirty="0">
                        <a:solidFill>
                          <a:schemeClr val="tx1"/>
                        </a:solidFill>
                        <a:latin typeface="Gill Sans MT" panose="020B0502020104020203"/>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9288" y="3911679"/>
            <a:ext cx="847785" cy="847785"/>
          </a:xfrm>
          <a:prstGeom prst="rect">
            <a:avLst/>
          </a:prstGeom>
        </p:spPr>
      </p:pic>
      <p:graphicFrame>
        <p:nvGraphicFramePr>
          <p:cNvPr id="21" name="Table 20"/>
          <p:cNvGraphicFramePr>
            <a:graphicFrameLocks noGrp="1"/>
          </p:cNvGraphicFramePr>
          <p:nvPr>
            <p:extLst>
              <p:ext uri="{D42A27DB-BD31-4B8C-83A1-F6EECF244321}">
                <p14:modId xmlns:p14="http://schemas.microsoft.com/office/powerpoint/2010/main" val="1237089718"/>
              </p:ext>
            </p:extLst>
          </p:nvPr>
        </p:nvGraphicFramePr>
        <p:xfrm>
          <a:off x="9015469" y="7544186"/>
          <a:ext cx="3282037" cy="1532085"/>
        </p:xfrm>
        <a:graphic>
          <a:graphicData uri="http://schemas.openxmlformats.org/drawingml/2006/table">
            <a:tbl>
              <a:tblPr firstRow="1" bandRow="1">
                <a:tableStyleId>{5C22544A-7EE6-4342-B048-85BDC9FD1C3A}</a:tableStyleId>
              </a:tblPr>
              <a:tblGrid>
                <a:gridCol w="3282037">
                  <a:extLst>
                    <a:ext uri="{9D8B030D-6E8A-4147-A177-3AD203B41FA5}">
                      <a16:colId xmlns:a16="http://schemas.microsoft.com/office/drawing/2014/main" val="20000"/>
                    </a:ext>
                  </a:extLst>
                </a:gridCol>
              </a:tblGrid>
              <a:tr h="261218">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dirty="0">
                          <a:solidFill>
                            <a:schemeClr val="tx1"/>
                          </a:solidFill>
                          <a:latin typeface="Gill Sans MT" panose="020B0502020104020203"/>
                        </a:rPr>
                        <a:t>The Blitz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27086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0" dirty="0">
                          <a:solidFill>
                            <a:schemeClr val="tx1"/>
                          </a:solidFill>
                          <a:latin typeface="Gill Sans MT" panose="020B0502020104020203"/>
                        </a:rPr>
                        <a:t>The Blitz</a:t>
                      </a:r>
                      <a:r>
                        <a:rPr lang="en-GB" sz="1100" b="0" baseline="0" dirty="0">
                          <a:solidFill>
                            <a:schemeClr val="tx1"/>
                          </a:solidFill>
                          <a:latin typeface="Gill Sans MT" panose="020B0502020104020203"/>
                        </a:rPr>
                        <a:t> was a German bombing campaign against the United Kingdom in 1940 and 1941 during the Second World War. ‘Blitz’ is the German word for ‘lightning’ and was the term first used by the British press. It lasted for 57 nights, and the aim was to crush the British spirits so that they would surrender. </a:t>
                      </a:r>
                      <a:endParaRPr lang="en-GB" sz="1100" b="0" dirty="0">
                        <a:solidFill>
                          <a:schemeClr val="tx1"/>
                        </a:solidFill>
                        <a:latin typeface="Gill Sans MT" panose="020B0502020104020203"/>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9" name="TextBox 8"/>
          <p:cNvSpPr txBox="1"/>
          <p:nvPr/>
        </p:nvSpPr>
        <p:spPr>
          <a:xfrm>
            <a:off x="4711786" y="4070101"/>
            <a:ext cx="2193105" cy="600164"/>
          </a:xfrm>
          <a:prstGeom prst="rect">
            <a:avLst/>
          </a:prstGeom>
          <a:noFill/>
        </p:spPr>
        <p:txBody>
          <a:bodyPr wrap="square" rtlCol="0">
            <a:spAutoFit/>
          </a:bodyPr>
          <a:lstStyle/>
          <a:p>
            <a:r>
              <a:rPr lang="en-GB" sz="1100" dirty="0">
                <a:latin typeface="Gill Sans MT" panose="020B0502020104020203"/>
              </a:rPr>
              <a:t>only be allowed to take a small suitcase and their gas mask and would live with host families .</a:t>
            </a:r>
          </a:p>
        </p:txBody>
      </p:sp>
      <p:sp>
        <p:nvSpPr>
          <p:cNvPr id="22" name="TextBox 21"/>
          <p:cNvSpPr txBox="1"/>
          <p:nvPr/>
        </p:nvSpPr>
        <p:spPr>
          <a:xfrm>
            <a:off x="9015468" y="6624392"/>
            <a:ext cx="3282038" cy="830997"/>
          </a:xfrm>
          <a:prstGeom prst="rect">
            <a:avLst/>
          </a:prstGeom>
          <a:solidFill>
            <a:schemeClr val="accent1">
              <a:lumMod val="20000"/>
              <a:lumOff val="80000"/>
            </a:schemeClr>
          </a:solidFill>
          <a:ln w="28575">
            <a:solidFill>
              <a:schemeClr val="accent1"/>
            </a:solidFill>
          </a:ln>
        </p:spPr>
        <p:txBody>
          <a:bodyPr wrap="square" rtlCol="0">
            <a:spAutoFit/>
          </a:bodyPr>
          <a:lstStyle/>
          <a:p>
            <a:pPr algn="ctr"/>
            <a:r>
              <a:rPr lang="en-GB" sz="1200" b="1" dirty="0">
                <a:latin typeface="Gill Sans MT" panose="020B0502020104020203" pitchFamily="34" charset="77"/>
              </a:rPr>
              <a:t>Fun fact! </a:t>
            </a:r>
            <a:r>
              <a:rPr lang="en-GB" sz="1200" dirty="0">
                <a:latin typeface="Gill Sans MT" panose="020B0502020104020203" pitchFamily="34" charset="77"/>
              </a:rPr>
              <a:t>The Battle of Britain (fought between the German Luftwaffe and the Royal Air Force) was the first ever battle to be fought only in the air.</a:t>
            </a:r>
          </a:p>
        </p:txBody>
      </p:sp>
      <p:graphicFrame>
        <p:nvGraphicFramePr>
          <p:cNvPr id="23" name="Table 22"/>
          <p:cNvGraphicFramePr>
            <a:graphicFrameLocks noGrp="1"/>
          </p:cNvGraphicFramePr>
          <p:nvPr>
            <p:extLst>
              <p:ext uri="{D42A27DB-BD31-4B8C-83A1-F6EECF244321}">
                <p14:modId xmlns:p14="http://schemas.microsoft.com/office/powerpoint/2010/main" val="1172369383"/>
              </p:ext>
            </p:extLst>
          </p:nvPr>
        </p:nvGraphicFramePr>
        <p:xfrm>
          <a:off x="7455084" y="4841734"/>
          <a:ext cx="2310239" cy="1725719"/>
        </p:xfrm>
        <a:graphic>
          <a:graphicData uri="http://schemas.openxmlformats.org/drawingml/2006/table">
            <a:tbl>
              <a:tblPr firstRow="1" bandRow="1">
                <a:tableStyleId>{5C22544A-7EE6-4342-B048-85BDC9FD1C3A}</a:tableStyleId>
              </a:tblPr>
              <a:tblGrid>
                <a:gridCol w="2310239">
                  <a:extLst>
                    <a:ext uri="{9D8B030D-6E8A-4147-A177-3AD203B41FA5}">
                      <a16:colId xmlns:a16="http://schemas.microsoft.com/office/drawing/2014/main" val="20000"/>
                    </a:ext>
                  </a:extLst>
                </a:gridCol>
              </a:tblGrid>
              <a:tr h="304116">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dirty="0">
                          <a:solidFill>
                            <a:schemeClr val="tx1"/>
                          </a:solidFill>
                          <a:latin typeface="Gill Sans MT" panose="020B0502020104020203"/>
                        </a:rPr>
                        <a:t>The Holocaust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42160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0" dirty="0">
                          <a:solidFill>
                            <a:schemeClr val="tx1"/>
                          </a:solidFill>
                          <a:latin typeface="Gill Sans MT" panose="020B0502020104020203"/>
                        </a:rPr>
                        <a:t>The Holocaust</a:t>
                      </a:r>
                      <a:r>
                        <a:rPr lang="en-GB" sz="1100" b="0" baseline="0" dirty="0">
                          <a:solidFill>
                            <a:schemeClr val="tx1"/>
                          </a:solidFill>
                          <a:latin typeface="Gill Sans MT" panose="020B0502020104020203"/>
                        </a:rPr>
                        <a:t> is the term used for the killing of over six million Jewish people, organised by Adolf Hitler and the Nazi Party. They blamed the Jews for the problems in Germany, so they were bullied and discriminated against. </a:t>
                      </a:r>
                      <a:endParaRPr lang="en-GB" sz="1100" b="0" dirty="0">
                        <a:solidFill>
                          <a:schemeClr val="tx1"/>
                        </a:solidFill>
                        <a:latin typeface="Gill Sans MT" panose="020B0502020104020203"/>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2328519977"/>
              </p:ext>
            </p:extLst>
          </p:nvPr>
        </p:nvGraphicFramePr>
        <p:xfrm>
          <a:off x="9848722" y="4841733"/>
          <a:ext cx="2472231" cy="1725719"/>
        </p:xfrm>
        <a:graphic>
          <a:graphicData uri="http://schemas.openxmlformats.org/drawingml/2006/table">
            <a:tbl>
              <a:tblPr firstRow="1" bandRow="1">
                <a:tableStyleId>{5C22544A-7EE6-4342-B048-85BDC9FD1C3A}</a:tableStyleId>
              </a:tblPr>
              <a:tblGrid>
                <a:gridCol w="2472231">
                  <a:extLst>
                    <a:ext uri="{9D8B030D-6E8A-4147-A177-3AD203B41FA5}">
                      <a16:colId xmlns:a16="http://schemas.microsoft.com/office/drawing/2014/main" val="20000"/>
                    </a:ext>
                  </a:extLst>
                </a:gridCol>
              </a:tblGrid>
              <a:tr h="304116">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dirty="0">
                          <a:solidFill>
                            <a:schemeClr val="tx1"/>
                          </a:solidFill>
                          <a:latin typeface="Gill Sans MT" panose="020B0502020104020203"/>
                        </a:rPr>
                        <a:t>Women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42160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0" dirty="0">
                          <a:solidFill>
                            <a:schemeClr val="tx1"/>
                          </a:solidFill>
                          <a:latin typeface="Gill Sans MT" panose="020B0502020104020203"/>
                        </a:rPr>
                        <a:t>Before the war, most</a:t>
                      </a:r>
                      <a:r>
                        <a:rPr lang="en-GB" sz="1100" b="0" baseline="0" dirty="0">
                          <a:solidFill>
                            <a:schemeClr val="tx1"/>
                          </a:solidFill>
                          <a:latin typeface="Gill Sans MT" panose="020B0502020104020203"/>
                        </a:rPr>
                        <a:t> women stayed at home and didn’t work. However, when the men were sent to war, women were needed to do jobs such as making weapons, driving transport and working in engineering.</a:t>
                      </a:r>
                      <a:endParaRPr lang="en-GB" sz="1100" b="0" dirty="0">
                        <a:solidFill>
                          <a:schemeClr val="tx1"/>
                        </a:solidFill>
                        <a:latin typeface="Gill Sans MT" panose="020B0502020104020203"/>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pic>
        <p:nvPicPr>
          <p:cNvPr id="7" name="Picture 6" descr="A picture containing icon&#10;&#10;Description automatically generated">
            <a:extLst>
              <a:ext uri="{FF2B5EF4-FFF2-40B4-BE49-F238E27FC236}">
                <a16:creationId xmlns:a16="http://schemas.microsoft.com/office/drawing/2014/main" id="{7CF4D8A2-4F93-0F42-8982-063A99E346FA}"/>
              </a:ext>
            </a:extLst>
          </p:cNvPr>
          <p:cNvPicPr>
            <a:picLocks noChangeAspect="1"/>
          </p:cNvPicPr>
          <p:nvPr/>
        </p:nvPicPr>
        <p:blipFill>
          <a:blip r:embed="rId3"/>
          <a:stretch>
            <a:fillRect/>
          </a:stretch>
        </p:blipFill>
        <p:spPr>
          <a:xfrm>
            <a:off x="11738416" y="4530864"/>
            <a:ext cx="539471" cy="539471"/>
          </a:xfrm>
          <a:prstGeom prst="rect">
            <a:avLst/>
          </a:prstGeom>
        </p:spPr>
      </p:pic>
      <p:sp>
        <p:nvSpPr>
          <p:cNvPr id="26" name="TextBox 25">
            <a:extLst>
              <a:ext uri="{FF2B5EF4-FFF2-40B4-BE49-F238E27FC236}">
                <a16:creationId xmlns:a16="http://schemas.microsoft.com/office/drawing/2014/main" id="{7A3DF25E-C9AF-4548-A0A6-3A2410E660EB}"/>
              </a:ext>
            </a:extLst>
          </p:cNvPr>
          <p:cNvSpPr txBox="1"/>
          <p:nvPr/>
        </p:nvSpPr>
        <p:spPr>
          <a:xfrm>
            <a:off x="5474104" y="9316381"/>
            <a:ext cx="1853392" cy="261610"/>
          </a:xfrm>
          <a:prstGeom prst="rect">
            <a:avLst/>
          </a:prstGeom>
          <a:noFill/>
        </p:spPr>
        <p:txBody>
          <a:bodyPr wrap="none" rtlCol="0">
            <a:spAutoFit/>
          </a:bodyPr>
          <a:lstStyle/>
          <a:p>
            <a:r>
              <a:rPr lang="en-GB" sz="1100" dirty="0">
                <a:solidFill>
                  <a:schemeClr val="bg1">
                    <a:lumMod val="65000"/>
                  </a:schemeClr>
                </a:solidFill>
                <a:latin typeface="Gill Sans MT" panose="020B0502020104020203" pitchFamily="34" charset="77"/>
              </a:rPr>
              <a:t>© Vocabulary Ninja Ltd 2021</a:t>
            </a:r>
          </a:p>
        </p:txBody>
      </p:sp>
      <p:pic>
        <p:nvPicPr>
          <p:cNvPr id="3" name="Picture 2" descr="A picture containing transport, air travel, toy airplane, plane&#10;&#10;Description automatically generated">
            <a:extLst>
              <a:ext uri="{FF2B5EF4-FFF2-40B4-BE49-F238E27FC236}">
                <a16:creationId xmlns:a16="http://schemas.microsoft.com/office/drawing/2014/main" id="{AA4AF3A8-1F14-3A4A-190B-2566136352F5}"/>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11084837" y="372880"/>
            <a:ext cx="1192564" cy="751315"/>
          </a:xfrm>
          <a:prstGeom prst="rect">
            <a:avLst/>
          </a:prstGeom>
        </p:spPr>
      </p:pic>
    </p:spTree>
    <p:extLst>
      <p:ext uri="{BB962C8B-B14F-4D97-AF65-F5344CB8AC3E}">
        <p14:creationId xmlns:p14="http://schemas.microsoft.com/office/powerpoint/2010/main" val="36441881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ECACB5C2AE2294B86F5DD17BAC0B276" ma:contentTypeVersion="17" ma:contentTypeDescription="Create a new document." ma:contentTypeScope="" ma:versionID="f7e2b25fbe24651e49b3931a87ddeaaa">
  <xsd:schema xmlns:xsd="http://www.w3.org/2001/XMLSchema" xmlns:xs="http://www.w3.org/2001/XMLSchema" xmlns:p="http://schemas.microsoft.com/office/2006/metadata/properties" xmlns:ns2="2b5e6782-67a5-4e13-b480-66858a06afcc" xmlns:ns3="9a65f8c9-91f6-46e9-81c6-8cdf2763b4e9" xmlns:ns4="http://schemas.microsoft.com/sharepoint/v4" targetNamespace="http://schemas.microsoft.com/office/2006/metadata/properties" ma:root="true" ma:fieldsID="90a233dba6ac95a87913ee85f4f3e876" ns2:_="" ns3:_="" ns4:_="">
    <xsd:import namespace="2b5e6782-67a5-4e13-b480-66858a06afcc"/>
    <xsd:import namespace="9a65f8c9-91f6-46e9-81c6-8cdf2763b4e9"/>
    <xsd:import namespace="http://schemas.microsoft.com/sharepoint/v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Location"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5e6782-67a5-4e13-b480-66858a06af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e733c78-517b-4f47-afa2-e2832486781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a65f8c9-91f6-46e9-81c6-8cdf2763b4e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18b402d-d26e-4d46-95ae-efef94a41ccd}" ma:internalName="TaxCatchAll" ma:showField="CatchAllData" ma:web="9a65f8c9-91f6-46e9-81c6-8cdf2763b4e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4"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TaxCatchAll xmlns="9a65f8c9-91f6-46e9-81c6-8cdf2763b4e9" xsi:nil="true"/>
    <lcf76f155ced4ddcb4097134ff3c332f xmlns="2b5e6782-67a5-4e13-b480-66858a06afc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2D55F39-CA92-4091-A752-026B0C2043D7}">
  <ds:schemaRefs>
    <ds:schemaRef ds:uri="http://schemas.microsoft.com/sharepoint/v3/contenttype/forms"/>
  </ds:schemaRefs>
</ds:datastoreItem>
</file>

<file path=customXml/itemProps2.xml><?xml version="1.0" encoding="utf-8"?>
<ds:datastoreItem xmlns:ds="http://schemas.openxmlformats.org/officeDocument/2006/customXml" ds:itemID="{0F63FBB1-AC56-48DD-9FC4-6CA77254C165}"/>
</file>

<file path=customXml/itemProps3.xml><?xml version="1.0" encoding="utf-8"?>
<ds:datastoreItem xmlns:ds="http://schemas.openxmlformats.org/officeDocument/2006/customXml" ds:itemID="{81ABB4AB-8D39-4141-B9B4-18E9C38BD3D1}"/>
</file>

<file path=docProps/app.xml><?xml version="1.0" encoding="utf-8"?>
<Properties xmlns="http://schemas.openxmlformats.org/officeDocument/2006/extended-properties" xmlns:vt="http://schemas.openxmlformats.org/officeDocument/2006/docPropsVTypes">
  <Template>Office Theme</Template>
  <TotalTime>153</TotalTime>
  <Words>684</Words>
  <Application>Microsoft Office PowerPoint</Application>
  <PresentationFormat>A3 Paper (297x420 mm)</PresentationFormat>
  <Paragraphs>81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Gill Sans MT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Jennings</dc:creator>
  <cp:lastModifiedBy>K Mudd</cp:lastModifiedBy>
  <cp:revision>24</cp:revision>
  <dcterms:created xsi:type="dcterms:W3CDTF">2020-09-22T12:40:30Z</dcterms:created>
  <dcterms:modified xsi:type="dcterms:W3CDTF">2023-06-08T18:42:17Z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38ace2d-67c1-485d-a417-e3e64a0e377d_Enabled">
    <vt:lpwstr>true</vt:lpwstr>
  </property>
  <property fmtid="{D5CDD505-2E9C-101B-9397-08002B2CF9AE}" pid="3" name="MSIP_Label_338ace2d-67c1-485d-a417-e3e64a0e377d_SetDate">
    <vt:lpwstr>2023-06-08T18:42:17Z</vt:lpwstr>
  </property>
  <property fmtid="{D5CDD505-2E9C-101B-9397-08002B2CF9AE}" pid="4" name="MSIP_Label_338ace2d-67c1-485d-a417-e3e64a0e377d_Method">
    <vt:lpwstr>Privileged</vt:lpwstr>
  </property>
  <property fmtid="{D5CDD505-2E9C-101B-9397-08002B2CF9AE}" pid="5" name="MSIP_Label_338ace2d-67c1-485d-a417-e3e64a0e377d_Name">
    <vt:lpwstr>338ace2d-67c1-485d-a417-e3e64a0e377d</vt:lpwstr>
  </property>
  <property fmtid="{D5CDD505-2E9C-101B-9397-08002B2CF9AE}" pid="6" name="MSIP_Label_338ace2d-67c1-485d-a417-e3e64a0e377d_SiteId">
    <vt:lpwstr>a091745a-b7d8-4d7a-b2a6-1359053d4510</vt:lpwstr>
  </property>
  <property fmtid="{D5CDD505-2E9C-101B-9397-08002B2CF9AE}" pid="7" name="MSIP_Label_338ace2d-67c1-485d-a417-e3e64a0e377d_ActionId">
    <vt:lpwstr>e7b49c43-6a48-4e94-b6d4-590c0d64f630</vt:lpwstr>
  </property>
  <property fmtid="{D5CDD505-2E9C-101B-9397-08002B2CF9AE}" pid="8" name="MSIP_Label_338ace2d-67c1-485d-a417-e3e64a0e377d_ContentBits">
    <vt:lpwstr>3</vt:lpwstr>
  </property>
  <property fmtid="{D5CDD505-2E9C-101B-9397-08002B2CF9AE}" pid="9" name="ContentTypeId">
    <vt:lpwstr>0x0101005ECACB5C2AE2294B86F5DD17BAC0B276</vt:lpwstr>
  </property>
</Properties>
</file>